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9" r:id="rId2"/>
    <p:sldMasterId id="2147483683" r:id="rId3"/>
  </p:sldMasterIdLst>
  <p:notesMasterIdLst>
    <p:notesMasterId r:id="rId35"/>
  </p:notesMasterIdLst>
  <p:handoutMasterIdLst>
    <p:handoutMasterId r:id="rId36"/>
  </p:handoutMasterIdLst>
  <p:sldIdLst>
    <p:sldId id="2147471810" r:id="rId4"/>
    <p:sldId id="2147471756" r:id="rId5"/>
    <p:sldId id="2147471709" r:id="rId6"/>
    <p:sldId id="2147471755" r:id="rId7"/>
    <p:sldId id="2147471814" r:id="rId8"/>
    <p:sldId id="2147471816" r:id="rId9"/>
    <p:sldId id="2147471799" r:id="rId10"/>
    <p:sldId id="2147471803" r:id="rId11"/>
    <p:sldId id="2147471796" r:id="rId12"/>
    <p:sldId id="2147471776" r:id="rId13"/>
    <p:sldId id="2147471754" r:id="rId14"/>
    <p:sldId id="2147471736" r:id="rId15"/>
    <p:sldId id="2147471699" r:id="rId16"/>
    <p:sldId id="2147471811" r:id="rId17"/>
    <p:sldId id="2147471804" r:id="rId18"/>
    <p:sldId id="2147471805" r:id="rId19"/>
    <p:sldId id="2147471782" r:id="rId20"/>
    <p:sldId id="2147471790" r:id="rId21"/>
    <p:sldId id="2147471806" r:id="rId22"/>
    <p:sldId id="2147471807" r:id="rId23"/>
    <p:sldId id="2147471772" r:id="rId24"/>
    <p:sldId id="2147471808" r:id="rId25"/>
    <p:sldId id="2147471766" r:id="rId26"/>
    <p:sldId id="2147471768" r:id="rId27"/>
    <p:sldId id="2147471691" r:id="rId28"/>
    <p:sldId id="2147471809" r:id="rId29"/>
    <p:sldId id="2147471771" r:id="rId30"/>
    <p:sldId id="2147471812" r:id="rId31"/>
    <p:sldId id="2147471725" r:id="rId32"/>
    <p:sldId id="2147471813" r:id="rId33"/>
    <p:sldId id="2147471802" r:id="rId34"/>
  </p:sldIdLst>
  <p:sldSz cx="9144000" cy="5143500" type="screen16x9"/>
  <p:notesSz cx="9144000" cy="5143500"/>
  <p:defaultTextStyle>
    <a:defPPr>
      <a:defRPr kern="0"/>
    </a:def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4B6005-EFA9-7A0E-1797-BA8DD93B0B03}" name="Irina Shevchenko" initials="IS" userId="0dNqL4/ICnvaUDNyhQCbB8SQtNu2p6aagPjJ0mI1LA0=" providerId="None"/>
  <p188:author id="{B4DC998F-B44A-2E4D-59EE-A8B6BFF07937}" name="Irina Shevchenko" initials="IS" userId="S::irinashe@herbalife.com::d55aefea-ca78-45f0-bc00-1abf049e64d6" providerId="AD"/>
  <p188:author id="{D7A4C8F4-C5CA-AAAC-11FE-6B38823B533C}" name="Chelsea Gilmore" initials="CG" userId="S::chelseag@herbalife.com::2da6f233-4696-4ebf-b2c9-d2d226f5a2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FC3"/>
    <a:srgbClr val="E5FFC5"/>
    <a:srgbClr val="42A046"/>
    <a:srgbClr val="266431"/>
    <a:srgbClr val="4286B0"/>
    <a:srgbClr val="D89F39"/>
    <a:srgbClr val="4DA251"/>
    <a:srgbClr val="E0A53B"/>
    <a:srgbClr val="5CC1B6"/>
    <a:srgbClr val="E0A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8392" autoAdjust="0"/>
  </p:normalViewPr>
  <p:slideViewPr>
    <p:cSldViewPr snapToGrid="0">
      <p:cViewPr varScale="1">
        <p:scale>
          <a:sx n="89" d="100"/>
          <a:sy n="89" d="100"/>
        </p:scale>
        <p:origin x="1282"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DACE00-3EF6-D16A-C424-107D38E01FE0}"/>
              </a:ext>
            </a:extLst>
          </p:cNvPr>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963C5A-6C84-BE49-CED4-CBF334E72A77}"/>
              </a:ext>
            </a:extLst>
          </p:cNvPr>
          <p:cNvSpPr>
            <a:spLocks noGrp="1"/>
          </p:cNvSpPr>
          <p:nvPr>
            <p:ph type="dt" sz="quarter" idx="1"/>
          </p:nvPr>
        </p:nvSpPr>
        <p:spPr>
          <a:xfrm>
            <a:off x="5180013" y="0"/>
            <a:ext cx="3962400" cy="257175"/>
          </a:xfrm>
          <a:prstGeom prst="rect">
            <a:avLst/>
          </a:prstGeom>
        </p:spPr>
        <p:txBody>
          <a:bodyPr vert="horz" lIns="91440" tIns="45720" rIns="91440" bIns="45720" rtlCol="0"/>
          <a:lstStyle>
            <a:lvl1pPr algn="r">
              <a:defRPr sz="1200"/>
            </a:lvl1pPr>
          </a:lstStyle>
          <a:p>
            <a:fld id="{4E331512-F90E-104E-B354-5A841E295E3F}" type="datetimeFigureOut">
              <a:rPr lang="en-US" smtClean="0"/>
              <a:t>7/11/2023</a:t>
            </a:fld>
            <a:endParaRPr lang="en-US"/>
          </a:p>
        </p:txBody>
      </p:sp>
      <p:sp>
        <p:nvSpPr>
          <p:cNvPr id="4" name="Footer Placeholder 3">
            <a:extLst>
              <a:ext uri="{FF2B5EF4-FFF2-40B4-BE49-F238E27FC236}">
                <a16:creationId xmlns:a16="http://schemas.microsoft.com/office/drawing/2014/main" id="{60DCB0B3-6960-611C-AB48-1C94DB00F758}"/>
              </a:ext>
            </a:extLst>
          </p:cNvPr>
          <p:cNvSpPr>
            <a:spLocks noGrp="1"/>
          </p:cNvSpPr>
          <p:nvPr>
            <p:ph type="ftr" sz="quarter" idx="2"/>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8F773D-EDC2-0C25-5163-E79DB12DF2CA}"/>
              </a:ext>
            </a:extLst>
          </p:cNvPr>
          <p:cNvSpPr>
            <a:spLocks noGrp="1"/>
          </p:cNvSpPr>
          <p:nvPr>
            <p:ph type="sldNum" sz="quarter" idx="3"/>
          </p:nvPr>
        </p:nvSpPr>
        <p:spPr>
          <a:xfrm>
            <a:off x="5180013" y="4886325"/>
            <a:ext cx="3962400" cy="257175"/>
          </a:xfrm>
          <a:prstGeom prst="rect">
            <a:avLst/>
          </a:prstGeom>
        </p:spPr>
        <p:txBody>
          <a:bodyPr vert="horz" lIns="91440" tIns="45720" rIns="91440" bIns="45720" rtlCol="0" anchor="b"/>
          <a:lstStyle>
            <a:lvl1pPr algn="r">
              <a:defRPr sz="1200"/>
            </a:lvl1pPr>
          </a:lstStyle>
          <a:p>
            <a:fld id="{8B09B1E9-C36F-5C4B-AD2F-1830FAF4B0EE}" type="slidenum">
              <a:rPr lang="en-US" smtClean="0"/>
              <a:t>‹#›</a:t>
            </a:fld>
            <a:endParaRPr lang="en-US"/>
          </a:p>
        </p:txBody>
      </p:sp>
    </p:spTree>
    <p:extLst>
      <p:ext uri="{BB962C8B-B14F-4D97-AF65-F5344CB8AC3E}">
        <p14:creationId xmlns:p14="http://schemas.microsoft.com/office/powerpoint/2010/main" val="2750695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FA1481DE-D5F3-B244-835E-841F1EB46B7A}" type="datetimeFigureOut">
              <a:rPr lang="en-US" smtClean="0"/>
              <a:t>7/11/2023</a:t>
            </a:fld>
            <a:endParaRPr lang="en-US"/>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F8597618-0F6D-904E-ACA3-7787BC4DA446}" type="slidenum">
              <a:rPr lang="en-US" smtClean="0"/>
              <a:t>‹#›</a:t>
            </a:fld>
            <a:endParaRPr lang="en-US"/>
          </a:p>
        </p:txBody>
      </p:sp>
    </p:spTree>
    <p:extLst>
      <p:ext uri="{BB962C8B-B14F-4D97-AF65-F5344CB8AC3E}">
        <p14:creationId xmlns:p14="http://schemas.microsoft.com/office/powerpoint/2010/main" val="94722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r>
              <a:rPr lang="pt-BR" dirty="0"/>
              <a:t>Olá pessoal! Quero começar agradecendo a todos vocês por tirar um tempo do seu dia para estar aqui hoje. Estou muito feliz de estar aqui, compartilhando a minha história com a Herbalife com todos vocês. Hoje você vai saber mais sobre mim, sobre a empresa, produtos, oportunidades de renda e também histórias incríveis de transformação pessoal de clientes e Distribuidores Herbalife. Quem aqui já usa os produtos e já teve resultado? Pode ser que você esteja buscando um desconto maior na compra dos produtos ou uma oportunidade de renda extra. Alguns de vocês podem estar procurando maneiras de se manter motivados com sua jornada de bem-estar e ajudar outras pessoas a fazer o mesmo. Mas talvez você veja a oportunidade de fazer disso um negócio em tempo integral. Se você é atraído pela ideia de ter um negócio que pode construir, crescer e administrar de qualquer lugar, este é o negócio para você. Durante nosso tempo juntos hoje, mostrarei por que nossos produtos e oportunidade de negócios podem ser exatamente o que você está procurando.</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a:t>
            </a:fld>
            <a:endParaRPr lang="en-US"/>
          </a:p>
        </p:txBody>
      </p:sp>
    </p:spTree>
    <p:extLst>
      <p:ext uri="{BB962C8B-B14F-4D97-AF65-F5344CB8AC3E}">
        <p14:creationId xmlns:p14="http://schemas.microsoft.com/office/powerpoint/2010/main" val="234422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en-US" dirty="0"/>
              <a:t>O que </a:t>
            </a:r>
            <a:r>
              <a:rPr lang="en-US" dirty="0" err="1"/>
              <a:t>os</a:t>
            </a:r>
            <a:r>
              <a:rPr lang="en-US" dirty="0"/>
              <a:t> </a:t>
            </a:r>
            <a:r>
              <a:rPr lang="en-US" dirty="0" err="1"/>
              <a:t>nossos</a:t>
            </a:r>
            <a:r>
              <a:rPr lang="en-US" dirty="0"/>
              <a:t> </a:t>
            </a:r>
            <a:r>
              <a:rPr lang="en-US" dirty="0" err="1"/>
              <a:t>clientes</a:t>
            </a:r>
            <a:r>
              <a:rPr lang="en-US" dirty="0"/>
              <a:t> </a:t>
            </a:r>
            <a:r>
              <a:rPr lang="en-US" dirty="0" err="1"/>
              <a:t>buscam</a:t>
            </a:r>
            <a:r>
              <a:rPr lang="en-US" dirty="0"/>
              <a:t>?</a:t>
            </a:r>
          </a:p>
          <a:p>
            <a:endParaRPr lang="en-US" dirty="0"/>
          </a:p>
          <a:p>
            <a:r>
              <a:rPr lang="pt-BR" dirty="0"/>
              <a:t>PESO SAUDÁVEL: Se eles querem atingir uma meta de peso saudável, melhorar ou manter a forma corporal, encontrar maneiras de adicionar proteína em sua dieta ou apenas parecer e se sentir melhor, temos muitos produtos equilibrados e saborosos para apoiar esses objetivos.</a:t>
            </a:r>
          </a:p>
          <a:p>
            <a:endParaRPr lang="pt-BR" dirty="0"/>
          </a:p>
          <a:p>
            <a:r>
              <a:rPr lang="pt-BR" dirty="0"/>
              <a:t>BEM-ESTAR: Eles podem estar procurando maneiras de ajudar seu sistema imunológico a se sentirem mais energizados e melhorar sua saúde e bem-estar geral. Nossos chás, produtos de nutrição direcionados e suplementos podem ajudar nisso. </a:t>
            </a:r>
          </a:p>
          <a:p>
            <a:endParaRPr lang="pt-BR" dirty="0"/>
          </a:p>
          <a:p>
            <a:r>
              <a:rPr lang="pt-BR" dirty="0"/>
              <a:t>EM FORMA E ATIVA: Também temos toda uma linha chamada Herbalife 24 que é personalizada para atletas que desejam atingir o próximo nível em treinamento, desempenho e recuperação com suporte nutricional e viver um estilo de vida ativo e saudável. Os produtos Herbalife 24 também são certificados pela NSF para esportes, o que é super importante para os atletas. E isso apenas adiciona outra camada de confiança para seus clientes.</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10</a:t>
            </a:fld>
            <a:endParaRPr lang="en-US"/>
          </a:p>
        </p:txBody>
      </p:sp>
    </p:spTree>
    <p:extLst>
      <p:ext uri="{BB962C8B-B14F-4D97-AF65-F5344CB8AC3E}">
        <p14:creationId xmlns:p14="http://schemas.microsoft.com/office/powerpoint/2010/main" val="78771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Agora que você sabe mais sobre a empresa e como os produtos podem ajudá-lo a viver melhor, provavelmente está se perguntando como pode se beneficiar dessa oportunidade. Você está aqui porque eu sei que você pode. Esta oportunidade está aberta a qualquer pessoa. Não importa quantos anos você tem, ou qual é a sua formação ou experiência profissional. Tudo o que importa é que você tenha uma ótima atitude, esteja disposto a aprender e experimentar coisas novas e tenha vontade de ajudar as pessoas. Isso é o que pode te ajudar a se transformar.</a:t>
            </a:r>
          </a:p>
        </p:txBody>
      </p:sp>
      <p:sp>
        <p:nvSpPr>
          <p:cNvPr id="4" name="Slide Number Placeholder 3"/>
          <p:cNvSpPr>
            <a:spLocks noGrp="1"/>
          </p:cNvSpPr>
          <p:nvPr>
            <p:ph type="sldNum" sz="quarter" idx="5"/>
          </p:nvPr>
        </p:nvSpPr>
        <p:spPr/>
        <p:txBody>
          <a:bodyPr/>
          <a:lstStyle/>
          <a:p>
            <a:fld id="{F8597618-0F6D-904E-ACA3-7787BC4DA446}" type="slidenum">
              <a:rPr lang="en-US" smtClean="0"/>
              <a:t>11</a:t>
            </a:fld>
            <a:endParaRPr lang="en-US"/>
          </a:p>
        </p:txBody>
      </p:sp>
    </p:spTree>
    <p:extLst>
      <p:ext uri="{BB962C8B-B14F-4D97-AF65-F5344CB8AC3E}">
        <p14:creationId xmlns:p14="http://schemas.microsoft.com/office/powerpoint/2010/main" val="56269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Esta empresa transformou seriamente a minha vida. Eu sei como isso soa, mas é verdade. Na verdade, eu nem percebi que estava acontecendo no começo. As mudanças começaram gradualmente, como acontece com a maioria das pessoas que estão abertas a mudanças.</a:t>
            </a:r>
          </a:p>
          <a:p>
            <a:endParaRPr lang="pt-BR" dirty="0"/>
          </a:p>
          <a:p>
            <a:r>
              <a:rPr lang="pt-BR" dirty="0"/>
              <a:t>CONTE SUA HISTÓRIA</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12</a:t>
            </a:fld>
            <a:endParaRPr lang="en-US"/>
          </a:p>
        </p:txBody>
      </p:sp>
    </p:spTree>
    <p:extLst>
      <p:ext uri="{BB962C8B-B14F-4D97-AF65-F5344CB8AC3E}">
        <p14:creationId xmlns:p14="http://schemas.microsoft.com/office/powerpoint/2010/main" val="295696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INCLUA RESULTADOS DOS SEUS CLIENTES COM OS PRODUTOS.</a:t>
            </a:r>
          </a:p>
          <a:p>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13</a:t>
            </a:fld>
            <a:endParaRPr lang="en-US"/>
          </a:p>
        </p:txBody>
      </p:sp>
    </p:spTree>
    <p:extLst>
      <p:ext uri="{BB962C8B-B14F-4D97-AF65-F5344CB8AC3E}">
        <p14:creationId xmlns:p14="http://schemas.microsoft.com/office/powerpoint/2010/main" val="293302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Então, vamos falar sobre todas as vantagens de se tornar um distribuidor independente Herbalife.</a:t>
            </a:r>
            <a:endParaRPr lang="en-MX" dirty="0"/>
          </a:p>
        </p:txBody>
      </p:sp>
      <p:sp>
        <p:nvSpPr>
          <p:cNvPr id="4" name="Slide Number Placeholder 3"/>
          <p:cNvSpPr>
            <a:spLocks noGrp="1"/>
          </p:cNvSpPr>
          <p:nvPr>
            <p:ph type="sldNum" sz="quarter" idx="5"/>
          </p:nvPr>
        </p:nvSpPr>
        <p:spPr/>
        <p:txBody>
          <a:bodyPr/>
          <a:lstStyle/>
          <a:p>
            <a:fld id="{F8597618-0F6D-904E-ACA3-7787BC4DA446}" type="slidenum">
              <a:rPr lang="en-US" smtClean="0"/>
              <a:t>14</a:t>
            </a:fld>
            <a:endParaRPr lang="en-US"/>
          </a:p>
        </p:txBody>
      </p:sp>
    </p:spTree>
    <p:extLst>
      <p:ext uri="{BB962C8B-B14F-4D97-AF65-F5344CB8AC3E}">
        <p14:creationId xmlns:p14="http://schemas.microsoft.com/office/powerpoint/2010/main" val="3454912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Para começar, há uma oportunidade de renda! Você realmente tem potencial para ganhar dinheiro extra. E você pode dimensionar seu negócio de acordo com suas necessidades. De meio período a período integral, há muitas maneiras de estruturar seu negócio. Por ser tão flexível, como mencionei antes, você começa a trabalhar como e quando quiser. Seja qual for sua prioridade: sua vida, sua agenda, sua paixão. Com a oportunidade de expandir seus negócios globalmente, você pode obter renda em qualquer um dos mais de 90 países desde o primeiro dia.</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15</a:t>
            </a:fld>
            <a:endParaRPr lang="en-US"/>
          </a:p>
        </p:txBody>
      </p:sp>
    </p:spTree>
    <p:extLst>
      <p:ext uri="{BB962C8B-B14F-4D97-AF65-F5344CB8AC3E}">
        <p14:creationId xmlns:p14="http://schemas.microsoft.com/office/powerpoint/2010/main" val="3597580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Você se sentirá apoiado, com oportunidades de educação e treinamento. Aprender novas habilidades e desenvolver-se pessoalmente com o apoio de Distribuidores experientes significa que você terá confiança para expandir seus negócios. Dá a você a chance de agregar valor à sua própria vida e à sua comunidade, ajudando os outros a viverem melhor. Isso por si só já é recompensador o suficiente, mas também há recompensas incríveis e oportunidades de reconhecimento por trabalho árduo e resultados.</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16</a:t>
            </a:fld>
            <a:endParaRPr lang="en-US"/>
          </a:p>
        </p:txBody>
      </p:sp>
    </p:spTree>
    <p:extLst>
      <p:ext uri="{BB962C8B-B14F-4D97-AF65-F5344CB8AC3E}">
        <p14:creationId xmlns:p14="http://schemas.microsoft.com/office/powerpoint/2010/main" val="2299807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Mas eu sei que vocês querem saber como ganhar dinheiro fazendo isso, certo? Bem, vamos lá! A Herbalife oferece uma oportunidade real de renda para qualquer pessoa disposta a trabalhar para desenvolver uma forte base de clientes e uma equipe de outras pessoas que desejam fazer o mesmo. Esteja você apenas procurando uma atividade secundária para ganhar um pouco de dinheiro extra ou queira se esforçar para formar uma equipe e administrar um negócio em tempo integral, há muitas opções personalizáveis. E quero dizer, vamos ser honestos, todos nós precisamos de algum dinheiro extra! Então, vou te contar exatamente como funciona. Muitas pessoas começam trabalhando em tempo parcial e ganhando renda extra. São duas as principais maneiras de fazer esse negócio: </a:t>
            </a:r>
          </a:p>
          <a:p>
            <a:endParaRPr lang="pt-BR" dirty="0"/>
          </a:p>
          <a:p>
            <a:r>
              <a:rPr lang="pt-BR" dirty="0"/>
              <a:t>-Ajudar os clientes a atingirem os seus objetivos com os produtos Herbalife e através de coaching.</a:t>
            </a:r>
          </a:p>
          <a:p>
            <a:pPr marL="171450" indent="-171450">
              <a:buFontTx/>
              <a:buChar char="-"/>
            </a:pPr>
            <a:r>
              <a:rPr lang="pt-BR" dirty="0"/>
              <a:t>Construir e treinar uma equipe de sucesso </a:t>
            </a:r>
          </a:p>
          <a:p>
            <a:pPr marL="171450" indent="-171450">
              <a:buFontTx/>
              <a:buChar char="-"/>
            </a:pPr>
            <a:endParaRPr lang="pt-BR" dirty="0"/>
          </a:p>
          <a:p>
            <a:pPr marL="0" indent="0">
              <a:buFontTx/>
              <a:buNone/>
            </a:pPr>
            <a:r>
              <a:rPr lang="pt-BR" dirty="0"/>
              <a:t>Se você está pensando em se tornar um distribuidor, o que espero que esteja, você realmente precisa entender como tudo isso funciona. Depois de explicar as maneiras específicas pelas quais podemos ganhar dinheiro e mostrar como pessoas diferentes fazem isso funcionar para elas, fornecerei mais informações sobre a empresa para que você possa escolher o caminho certo para você.</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17</a:t>
            </a:fld>
            <a:endParaRPr lang="en-US"/>
          </a:p>
        </p:txBody>
      </p:sp>
    </p:spTree>
    <p:extLst>
      <p:ext uri="{BB962C8B-B14F-4D97-AF65-F5344CB8AC3E}">
        <p14:creationId xmlns:p14="http://schemas.microsoft.com/office/powerpoint/2010/main" val="3288856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Ok, eu sei que você tem muitas perguntas sobre tudo isso. Eu também, quando estava sentado onde você está agora. Você provavelmente está se perguntando como pode potencialmente ganhar dinheiro? Existem 5 maneiras de ganhar e eu vou passar por todas elas. Eles incluem varejo, atacado, royalties e bônus mensais e anuais.</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18</a:t>
            </a:fld>
            <a:endParaRPr lang="en-US"/>
          </a:p>
        </p:txBody>
      </p:sp>
    </p:spTree>
    <p:extLst>
      <p:ext uri="{BB962C8B-B14F-4D97-AF65-F5344CB8AC3E}">
        <p14:creationId xmlns:p14="http://schemas.microsoft.com/office/powerpoint/2010/main" val="8108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Depois de se inscrever como Distribuidor, você recebe imediatamente um desconto de 25% nos produtos Herbalife. Quando você os vende para seus clientes por mais do que você os comprou, você terá um lucro de varejo imediato. Isso acontece com a sua primeira venda. É simples assim. À medida que você trabalha para criar sua base de clientes e ajudá-los a atingir suas metas de bem-estar, sua empresa cresce. Quanto mais produtos você vender, maior será o seu desconto pessoal! Você pode alcançar até 50% de desconto e até 88% de lucro! Isso significa apenas que toda vez que você vende produtos Herbalife com lucro, há mais dinheiro diretamente em sua conta bancária. Esse é o segredo do potencial de lucro no varejo. Agora, se você fizer apenas isso, não fizer mais nada, você ainda poderá ganhar algum dinheiro extra dessa maneira. Mas, se você estiver pronto para se jogar nessa oportunidade, trabalhar duro e construir algo maior, você tem espaço para isso.</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19</a:t>
            </a:fld>
            <a:endParaRPr lang="en-US"/>
          </a:p>
        </p:txBody>
      </p:sp>
    </p:spTree>
    <p:extLst>
      <p:ext uri="{BB962C8B-B14F-4D97-AF65-F5344CB8AC3E}">
        <p14:creationId xmlns:p14="http://schemas.microsoft.com/office/powerpoint/2010/main" val="175305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Em primeiro lugar, quero que saiba que este é um negócio com um propósito. O objetivo da Herbalife é ajudar todos a viverem sua melhor vida. Isso não é incrível? Estamos falando sobre causar um impacto positivo no mundo! A oportunidade de ajudar as pessoas em sua jornada de bem-estar é uma maneira orgânica e autêntica de fazer a diferença. É uma oportunidade que nos conecta à nossa comunidade, de forma única.</a:t>
            </a:r>
          </a:p>
        </p:txBody>
      </p:sp>
      <p:sp>
        <p:nvSpPr>
          <p:cNvPr id="4" name="Slide Number Placeholder 3"/>
          <p:cNvSpPr>
            <a:spLocks noGrp="1"/>
          </p:cNvSpPr>
          <p:nvPr>
            <p:ph type="sldNum" sz="quarter" idx="5"/>
          </p:nvPr>
        </p:nvSpPr>
        <p:spPr/>
        <p:txBody>
          <a:bodyPr/>
          <a:lstStyle/>
          <a:p>
            <a:fld id="{F8597618-0F6D-904E-ACA3-7787BC4DA446}" type="slidenum">
              <a:rPr lang="en-US" smtClean="0"/>
              <a:t>2</a:t>
            </a:fld>
            <a:endParaRPr lang="en-US"/>
          </a:p>
        </p:txBody>
      </p:sp>
    </p:spTree>
    <p:extLst>
      <p:ext uri="{BB962C8B-B14F-4D97-AF65-F5344CB8AC3E}">
        <p14:creationId xmlns:p14="http://schemas.microsoft.com/office/powerpoint/2010/main" val="4059816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É aí que entram as outras pessoas. Assim que você começar a ajudar outras pessoas a alcançar seus objetivos, elas vão querer fazer o mesmo por outra pessoa. É inevitável. Um efeito cíclico positivo. Eles podem ser seus clientes, amigos, parentes, colegas ou até mesmo pessoas que você acabou de conhecer. O que todos eles têm em comum é que estão interessados em iniciar um negócio ajudando outras pessoas a atingirem seus objetivos e compartilhando os produtos Herbalife como você. Ao patrocinar outros Distribuidores e fazer com que eles façam o mesmo… você não só ganha com suas próprias vendas, mas também com as vendas daqueles diretamente abaixo de você, que estão em um ponto de partida mais baixo. Isso porque eles estão recebendo um desconto menor do que você. Você ganha a diferença entre o nível de desconto deles e o seu. Portanto, quando você os treina, os ajuda a encontrar e atender clientes para que possam obter lucro no varejo, você ganha até 25% de suas vendas! Isso é lucro no atacado. </a:t>
            </a:r>
            <a:r>
              <a:rPr lang="pt-BR" dirty="0" err="1"/>
              <a:t>Endenteu</a:t>
            </a:r>
            <a:r>
              <a:rPr lang="pt-BR" dirty="0"/>
              <a:t>? Portanto, quanto maior for sua equipe, maior será seu potencial de ganho.</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20</a:t>
            </a:fld>
            <a:endParaRPr lang="en-US"/>
          </a:p>
        </p:txBody>
      </p:sp>
    </p:spTree>
    <p:extLst>
      <p:ext uri="{BB962C8B-B14F-4D97-AF65-F5344CB8AC3E}">
        <p14:creationId xmlns:p14="http://schemas.microsoft.com/office/powerpoint/2010/main" val="2885378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Vamos falar de grandes negócios agora. Você está desenvolvendo uma organização e está pronto para aumentá-la. Então, aqui está como funciona. Os Distribuidores que você patrocina pessoalmente são conhecidos como seu Primeiro Nível. Lembre-se de que você está recebendo comissão sobre as vendas deles até atingirem o mesmo nível de desconto que você. Você pode patrocinar pessoalmente quantas pessoas puder em qualquer um dos mais de 90 países onde a Herbalife opera.</a:t>
            </a:r>
          </a:p>
          <a:p>
            <a:endParaRPr lang="pt-BR" dirty="0"/>
          </a:p>
          <a:p>
            <a:r>
              <a:rPr lang="pt-BR" dirty="0"/>
              <a:t>Quando esses Distribuidores do seu Primeiro Nível patrocinam outros Distribuidores, os novos Distribuidores deles passam a ser o seu Segundo Nível. Quando seu segundo nível patrocina outras pessoas, essas pessoas se tornam seu terceiro nível. Faz sentido? É tudo sobre crescimento. Trabalhe duro para aumentar suas vendas, aumentar sua base de clientes, aumentar sua equipe. Em seguida, treine sua equipe para trabalhar duro para que eles possam aumentar sua base de clientes, suas vendas, suas equipes. E assim por diante. Esse é um potencial de negócios sério! Claro, isso leva tempo e nem todos que você patrocina são capazes de expandir seus negócios da maneira que você faz, mas deixe-me dizer, não faltam pessoas que desejam produtos de nutrição saudável e procuram maneiras de se tornarem seus próprios chefes.</a:t>
            </a:r>
          </a:p>
          <a:p>
            <a:endParaRPr lang="pt-BR" dirty="0"/>
          </a:p>
        </p:txBody>
      </p:sp>
      <p:sp>
        <p:nvSpPr>
          <p:cNvPr id="4" name="Slide Number Placeholder 3"/>
          <p:cNvSpPr>
            <a:spLocks noGrp="1"/>
          </p:cNvSpPr>
          <p:nvPr>
            <p:ph type="sldNum" sz="quarter" idx="5"/>
          </p:nvPr>
        </p:nvSpPr>
        <p:spPr/>
        <p:txBody>
          <a:bodyPr/>
          <a:lstStyle/>
          <a:p>
            <a:fld id="{F8597618-0F6D-904E-ACA3-7787BC4DA446}" type="slidenum">
              <a:rPr lang="en-US" smtClean="0"/>
              <a:t>21</a:t>
            </a:fld>
            <a:endParaRPr lang="en-US"/>
          </a:p>
        </p:txBody>
      </p:sp>
    </p:spTree>
    <p:extLst>
      <p:ext uri="{BB962C8B-B14F-4D97-AF65-F5344CB8AC3E}">
        <p14:creationId xmlns:p14="http://schemas.microsoft.com/office/powerpoint/2010/main" val="2205451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FF0000"/>
                </a:solidFill>
              </a:rPr>
              <a:t>Discurso</a:t>
            </a:r>
            <a:r>
              <a:rPr lang="en-US" dirty="0">
                <a:solidFill>
                  <a:srgbClr val="FF0000"/>
                </a:solidFill>
              </a:rPr>
              <a:t> </a:t>
            </a:r>
            <a:r>
              <a:rPr lang="en-US" dirty="0" err="1">
                <a:solidFill>
                  <a:srgbClr val="FF0000"/>
                </a:solidFill>
              </a:rPr>
              <a:t>sugerido</a:t>
            </a:r>
            <a:r>
              <a:rPr lang="en-US" dirty="0">
                <a:solidFill>
                  <a:srgbClr val="FF0000"/>
                </a:solidFill>
              </a:rPr>
              <a:t>:</a:t>
            </a:r>
          </a:p>
          <a:p>
            <a:endParaRPr lang="en-US" dirty="0">
              <a:solidFill>
                <a:srgbClr val="FF0000"/>
              </a:solidFill>
            </a:endParaRPr>
          </a:p>
          <a:p>
            <a:r>
              <a:rPr lang="pt-BR" dirty="0"/>
              <a:t>À medida que os Distribuidores abaixo de você continuarem a crescer, eles poderão igualar o seu nível de desconto de 50% também se tornando Supervisores. É neste momento que você passa a ganhar Royalties. Eu fico muito animado de falar sobre Royalties! Porque é aqui que está o </a:t>
            </a:r>
            <a:r>
              <a:rPr lang="pt-BR" dirty="0" err="1"/>
              <a:t>segredoo</a:t>
            </a:r>
            <a:r>
              <a:rPr lang="pt-BR" dirty="0"/>
              <a:t> da grandeza do nosso negócio. Os Royalties permitem que você ganhe até 5% das vendas da sua organização. Parece pouco? Imagine o que significa ganhar 5% em cima das vendas de todos os Supervisores nos três primeiros níveis ativos abaixo de você? Vou até repetir: com os Royalties, você pode ganhar até 5% todos os meses, sobre as vendas de todos os Supervisores em seus primeiros três níveis ativos. Pense nisso - ao incentivar e treinar sua equipe para crescer e expandir seus negócios, você está ganhando royalties sobre suas vendas no varejo. Alguns de nossos TOP 1% de Distribuidores do mundo têm equipes com centenas, até mesmo milhares de pessoas. </a:t>
            </a:r>
          </a:p>
          <a:p>
            <a:endParaRPr lang="pt-BR" dirty="0"/>
          </a:p>
          <a:p>
            <a:r>
              <a:rPr lang="pt-BR" dirty="0"/>
              <a:t>É claro que este é um trabalho eu requer dedicação e esforço, mas temos milhares de exemplos de pessoas no mundo que alcançaram seus sonhos com essa oportunidade. Por que você seria diferente? Aqui, todos tem a oportunidade de alcançar seus sonhos, desde que trabalhem com dedicação, esforço e desenvolvam suas habilidades neste negócio.</a:t>
            </a:r>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F8597618-0F6D-904E-ACA3-7787BC4DA446}" type="slidenum">
              <a:rPr lang="en-US" smtClean="0"/>
              <a:t>22</a:t>
            </a:fld>
            <a:endParaRPr lang="en-US"/>
          </a:p>
        </p:txBody>
      </p:sp>
    </p:spTree>
    <p:extLst>
      <p:ext uri="{BB962C8B-B14F-4D97-AF65-F5344CB8AC3E}">
        <p14:creationId xmlns:p14="http://schemas.microsoft.com/office/powerpoint/2010/main" val="1157646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Discurso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sugerido</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pt-BR" sz="1800" dirty="0">
                <a:effectLst/>
                <a:latin typeface="Calibri" panose="020F0502020204030204" pitchFamily="34" charset="0"/>
                <a:ea typeface="Calibri" panose="020F0502020204030204" pitchFamily="34" charset="0"/>
                <a:cs typeface="Calibri" panose="020F0502020204030204" pitchFamily="34" charset="0"/>
              </a:rPr>
              <a:t>Ok, agora, por mais incrível que seja, não termina aí. Se você for capaz de continuar a aumentar sua equipe, assumir um papel de liderança e se as vendas de sua equipe aumentarem, você pode começar a passar para níveis de reconhecimento mais altos que abrirão bônus mensais de produção de 1 a 6% em todas as vendas da equipe. Este bônus de produção é pago a todos aqueles abaixo de você, até você encontrar outro ganhador de bônus mensal. Não há limite de três níveis. Agora vamos ser claros, os Bônus Mensais de Produção são alcançados apenas pelos melhores Distribuidores que trabalham duro e são super dedicados. Eles estão comandando, liderando e apoiando as pessoas que trouxeram.</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Agora, finalmente, vamos falar sobre o maior. O bônus anual. Com a Herbalife, isso significa um grande cheque com o nome do nosso fundador, Mark Hughes. Apenas os maiores ganhadores do mundo o recebem. Mas deixe-me dizer a você - é incrível estar entre os 1% melhores empresários esforçados e bem-sucedidos. Claro, isso não é fácil. Essas recompensas exigem anos de trabalho duro, habilidade e dedicação. Mas lembre-se, nada que vale a pena ter na vida é fácil!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23</a:t>
            </a:fld>
            <a:endParaRPr lang="en-US"/>
          </a:p>
        </p:txBody>
      </p:sp>
    </p:spTree>
    <p:extLst>
      <p:ext uri="{BB962C8B-B14F-4D97-AF65-F5344CB8AC3E}">
        <p14:creationId xmlns:p14="http://schemas.microsoft.com/office/powerpoint/2010/main" val="1607729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E porque estamos em mais de 90 países, você terá a oportunidade de construir um negócio internacional e participar de eventos e treinamentos em qualquer um dos mais de 90 países onde a Herbalife opera. Pense nisso por um momento. Você pode fazer negócios de tantos lugares! Ah, e quase esqueci de mencionar todas as promoções e vantagens incríveis. Nossos principais distribuidores têm a oportunidade de se qualificar para prêmios de reconhecimento exclusivos, viagens de incentivo nacionais e internacionais, eventos, treinamentos e muito mais. E todos os nossos Distribuidores têm acesso a educação especializada e ferramentas de negócios online. A lista continua. Lembre-se, estou mostrando o que é possível nos níveis mais altos do nosso plano de Vendas e Marketing.</a:t>
            </a:r>
          </a:p>
          <a:p>
            <a:endParaRPr lang="pt-BR" dirty="0"/>
          </a:p>
          <a:p>
            <a:endParaRPr lang="pt-BR" dirty="0"/>
          </a:p>
        </p:txBody>
      </p:sp>
      <p:sp>
        <p:nvSpPr>
          <p:cNvPr id="4" name="Slide Number Placeholder 3"/>
          <p:cNvSpPr>
            <a:spLocks noGrp="1"/>
          </p:cNvSpPr>
          <p:nvPr>
            <p:ph type="sldNum" sz="quarter" idx="5"/>
          </p:nvPr>
        </p:nvSpPr>
        <p:spPr/>
        <p:txBody>
          <a:bodyPr/>
          <a:lstStyle/>
          <a:p>
            <a:fld id="{F8597618-0F6D-904E-ACA3-7787BC4DA446}" type="slidenum">
              <a:rPr lang="en-US" smtClean="0"/>
              <a:t>24</a:t>
            </a:fld>
            <a:endParaRPr lang="en-US"/>
          </a:p>
        </p:txBody>
      </p:sp>
    </p:spTree>
    <p:extLst>
      <p:ext uri="{BB962C8B-B14F-4D97-AF65-F5344CB8AC3E}">
        <p14:creationId xmlns:p14="http://schemas.microsoft.com/office/powerpoint/2010/main" val="2687075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Então, agora que você conhece os detalhes sobre as cinco maneiras de ganhar dinheiro com a Herbalife, você pode estar se perguntando como pode encaixar isso em sua vida! Aqui está a resposta: O que combina com o seu estilo! Pessoalmente, eu tenho mais sucesso (FALE SOBRE SUA FORMA DE TRABALHO AQUI: CLIENTES ONLINE, EVS, MIDIAS SOCIAIS, CLIENTE PREMIUM, ETC). Estou sempre me conectando com novas pessoas, o que torna tudo muito divertido! Essa é a chave para construir e apoiar uma equipe bem-sucedida de outras pessoas que estão fazendo a mesma coisa.</a:t>
            </a:r>
          </a:p>
          <a:p>
            <a:endParaRPr lang="pt-BR" dirty="0"/>
          </a:p>
          <a:p>
            <a:r>
              <a:rPr lang="pt-BR" dirty="0"/>
              <a:t>Você provavelmente está pensando, sim, tudo parece legal, mas não tenho certeza se poderia fazer funcionar. Bem, estou aqui para mostrar que tudo é possível. Se você deseja fazer disso uma oportunidade de meio período ou construir um negócio em período integral. Estou aqui para te mostrar que você consegue. Viver sua melhor vida se resume a fazer o que funciona para você. Tudo se resume a flexibilidade e suporte. Seja você uma mãe que quer ganhar um dinheirinho extra enquanto fica em casa com seus filhos ou um instrutor de fitness que espera melhorar a jornada de bem-estar de seus clientes. Ou talvez você seja um empreendedor que não encontrou o negócio certo. Ou um estudante que precisa de dinheiro para pagar seus estudos. Talvez você esteja cansado da rotina corporativa. Ou você está procurando construir um negócio com seu parceiro e se divertir ganhando dinheiro juntos.</a:t>
            </a:r>
          </a:p>
        </p:txBody>
      </p:sp>
      <p:sp>
        <p:nvSpPr>
          <p:cNvPr id="4" name="Slide Number Placeholder 3"/>
          <p:cNvSpPr>
            <a:spLocks noGrp="1"/>
          </p:cNvSpPr>
          <p:nvPr>
            <p:ph type="sldNum" sz="quarter" idx="5"/>
          </p:nvPr>
        </p:nvSpPr>
        <p:spPr/>
        <p:txBody>
          <a:bodyPr/>
          <a:lstStyle/>
          <a:p>
            <a:fld id="{F8597618-0F6D-904E-ACA3-7787BC4DA446}" type="slidenum">
              <a:rPr lang="en-US" smtClean="0"/>
              <a:t>25</a:t>
            </a:fld>
            <a:endParaRPr lang="en-US"/>
          </a:p>
        </p:txBody>
      </p:sp>
    </p:spTree>
    <p:extLst>
      <p:ext uri="{BB962C8B-B14F-4D97-AF65-F5344CB8AC3E}">
        <p14:creationId xmlns:p14="http://schemas.microsoft.com/office/powerpoint/2010/main" val="2777329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A Herbalife é uma comunidade, onde todos te protegem. Isso significa que ferramentas gratuitas de educação e treinamento estão sempre ao seu alcance, projetadas para realmente ajudá-lo a personalizar seu negócio e construí-lo exatamente da maneira que você deseja. Isso significa que você não está sozinho, você tem o suporte de que precisa.</a:t>
            </a:r>
          </a:p>
        </p:txBody>
      </p:sp>
      <p:sp>
        <p:nvSpPr>
          <p:cNvPr id="4" name="Slide Number Placeholder 3"/>
          <p:cNvSpPr>
            <a:spLocks noGrp="1"/>
          </p:cNvSpPr>
          <p:nvPr>
            <p:ph type="sldNum" sz="quarter" idx="5"/>
          </p:nvPr>
        </p:nvSpPr>
        <p:spPr/>
        <p:txBody>
          <a:bodyPr/>
          <a:lstStyle/>
          <a:p>
            <a:fld id="{F8597618-0F6D-904E-ACA3-7787BC4DA446}" type="slidenum">
              <a:rPr lang="en-US" smtClean="0"/>
              <a:t>26</a:t>
            </a:fld>
            <a:endParaRPr lang="en-US"/>
          </a:p>
        </p:txBody>
      </p:sp>
    </p:spTree>
    <p:extLst>
      <p:ext uri="{BB962C8B-B14F-4D97-AF65-F5344CB8AC3E}">
        <p14:creationId xmlns:p14="http://schemas.microsoft.com/office/powerpoint/2010/main" val="299425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Isso por si só deve lhe dar confiança na oportunidade. E o fato de que a Herbalife só tem produtos de alta qualidade. Mas não termina aí. Na verdade, existe algo chamado Garantia Padrão Ouro, o que significa que você não precisa correr grandes riscos ou gastar muito para começar. Na verdade, não há necessidade de compra mínima, além do pacote inicial que chamamos de Kit de Início ao Negócio. E o custo é baixo. Se você decidir desistir do negócio por qualquer motivo, poderá receber um reembolso total do custo do Kit de Início ao Negócio durante seu primeiro ano completo e quaisquer produtos não abertos comprados nos 12 meses anteriores.</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27</a:t>
            </a:fld>
            <a:endParaRPr lang="en-US"/>
          </a:p>
        </p:txBody>
      </p:sp>
    </p:spTree>
    <p:extLst>
      <p:ext uri="{BB962C8B-B14F-4D97-AF65-F5344CB8AC3E}">
        <p14:creationId xmlns:p14="http://schemas.microsoft.com/office/powerpoint/2010/main" val="2332956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Esse tipo de suporte faz toda a diferença. Ele permite que você administre seus negócios do seu jeito. Com esta oportunidade, você poderá trabalhar como, quando e onde quiser. Você pode construir um negócio que se adapte à sua vida, sua agenda e sua paixão. Você pode ajudar a si mesmo ajudando seus clientes a definir e atingir suas metas. Você poderá fornecer os planos personalizados de produtos e nutrição de que eles precisam. E ofereça treinamento e suporte para mantê-los motivados . Quer você faça disso uma renda extra ou um negócio para toda a vida, você fará parte de uma comunidade positiva e solidária que incentiva todos a viverem suas melhores vidas. Esta empresa é construída na comunidade. E suporte. Estamos todos torcendo uns pelos outros.</a:t>
            </a:r>
          </a:p>
        </p:txBody>
      </p:sp>
      <p:sp>
        <p:nvSpPr>
          <p:cNvPr id="4" name="Slide Number Placeholder 3"/>
          <p:cNvSpPr>
            <a:spLocks noGrp="1"/>
          </p:cNvSpPr>
          <p:nvPr>
            <p:ph type="sldNum" sz="quarter" idx="5"/>
          </p:nvPr>
        </p:nvSpPr>
        <p:spPr/>
        <p:txBody>
          <a:bodyPr/>
          <a:lstStyle/>
          <a:p>
            <a:fld id="{F8597618-0F6D-904E-ACA3-7787BC4DA446}" type="slidenum">
              <a:rPr lang="en-US" smtClean="0"/>
              <a:t>28</a:t>
            </a:fld>
            <a:endParaRPr lang="en-US"/>
          </a:p>
        </p:txBody>
      </p:sp>
    </p:spTree>
    <p:extLst>
      <p:ext uri="{BB962C8B-B14F-4D97-AF65-F5344CB8AC3E}">
        <p14:creationId xmlns:p14="http://schemas.microsoft.com/office/powerpoint/2010/main" val="3408286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Chegou a hora! Estou torcendo por você e seus próximos passos! Agora que você entende mais sobre a empresa e todas as maneiras de ganhar dinheiro ajudando as pessoas a se sentirem melhor e conquistarem sua transformação, é hora de escolher como elevar seu potencial pessoal: Você tem duas oportunidades agora:</a:t>
            </a:r>
          </a:p>
          <a:p>
            <a:endParaRPr lang="pt-BR" dirty="0"/>
          </a:p>
          <a:p>
            <a:pPr marL="228600" indent="-228600">
              <a:buAutoNum type="arabicPeriod"/>
            </a:pPr>
            <a:r>
              <a:rPr lang="pt-BR" dirty="0"/>
              <a:t>Começar em tempo parcial: Se você deseja compartilhar nossos produtos incríveis com quem precisa deles, aumentar seu desconto pessoal e ganhar dinheiro extra, transforme isso em uma atividade paralela ao seu trabalho atual, sem precisar sair da CLT. Você pode começar devagar e ver como avança. Você pode estar em busca de uma atividade em meio período e essa é a sua oportunidade. Eu vou te dizer o que é preciso para começar hoje.</a:t>
            </a:r>
          </a:p>
          <a:p>
            <a:pPr marL="228600" indent="-228600">
              <a:buAutoNum type="arabicPeriod"/>
            </a:pPr>
            <a:endParaRPr lang="pt-BR" dirty="0"/>
          </a:p>
          <a:p>
            <a:pPr marL="228600" indent="-228600">
              <a:buAutoNum type="arabicPeriod"/>
            </a:pPr>
            <a:r>
              <a:rPr lang="pt-BR" dirty="0"/>
              <a:t>Ou opção dois... Você pode estar se sentindo pronto para mergulhar nessa jornada e agarrar essa oportunidade de negócio! Está motivado a trabalhar para construir uma equipe, construir um negócio para ajudar o máximo de pessoas que puder. Se você se identificou com essa oportunidade, está pronto para uma mudança real, uma transformação! Então, vá em frente e abrace a oportunidade. Viva sua melhor vida e sinta-se bem ajudando os outros a fazerem o mesmo. </a:t>
            </a:r>
          </a:p>
          <a:p>
            <a:pPr marL="0" indent="0">
              <a:buNone/>
            </a:pPr>
            <a:endParaRPr lang="pt-BR" dirty="0"/>
          </a:p>
        </p:txBody>
      </p:sp>
      <p:sp>
        <p:nvSpPr>
          <p:cNvPr id="4" name="Slide Number Placeholder 3"/>
          <p:cNvSpPr>
            <a:spLocks noGrp="1"/>
          </p:cNvSpPr>
          <p:nvPr>
            <p:ph type="sldNum" sz="quarter" idx="5"/>
          </p:nvPr>
        </p:nvSpPr>
        <p:spPr/>
        <p:txBody>
          <a:bodyPr/>
          <a:lstStyle/>
          <a:p>
            <a:fld id="{F8597618-0F6D-904E-ACA3-7787BC4DA446}" type="slidenum">
              <a:rPr lang="en-US" smtClean="0"/>
              <a:t>29</a:t>
            </a:fld>
            <a:endParaRPr lang="en-US"/>
          </a:p>
        </p:txBody>
      </p:sp>
    </p:spTree>
    <p:extLst>
      <p:ext uri="{BB962C8B-B14F-4D97-AF65-F5344CB8AC3E}">
        <p14:creationId xmlns:p14="http://schemas.microsoft.com/office/powerpoint/2010/main" val="338052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Talvez você esteja pensando “mas tem muitas outras coisas que eu poderia fazer para ajudar pessoas e ganhar um dinheirinho extra. Então, por que Herbalife?” Bom, deixe eu te contar porque a Herbalife é uma oportunidade de negócio única. Para começar, os produtos são incríveis. A Herbalife é a marca número um em nutrição ativa e estilo de vida. Opera em mais de 90 países e é líder global em nutrição há mais de 40 anos. Isso se deve em grande parte à qualidade dos produtos! Há toda uma equipe global de cientistas, </a:t>
            </a:r>
            <a:r>
              <a:rPr lang="pt-BR" dirty="0" err="1"/>
              <a:t>PhDs</a:t>
            </a:r>
            <a:r>
              <a:rPr lang="pt-BR" dirty="0"/>
              <a:t> e médicos dedicados a testar a pureza e a segurança dos nossos ingredientes e fórmulas. Os produtos apoiados pela ciência não apenas têm um ótimo sabor e funcionam muito bem, como também são feitos com ingredientes de alta qualidade e estão disponíveis exclusivamente através de nós - distribuidores independentes.</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3</a:t>
            </a:fld>
            <a:endParaRPr lang="en-US"/>
          </a:p>
        </p:txBody>
      </p:sp>
    </p:spTree>
    <p:extLst>
      <p:ext uri="{BB962C8B-B14F-4D97-AF65-F5344CB8AC3E}">
        <p14:creationId xmlns:p14="http://schemas.microsoft.com/office/powerpoint/2010/main" val="1235980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Então, a próxima grande questão é: o que eu preciso fazer? Exatamente quanto preciso investir para começar hoje? Está preparado? A partir de um baixo investimento de R$ 177,63 para adquirir um Kit de Início ao Negócio, que já inclui 1 pote do Shake Herbalife. Sim. É isso. Sério. Risco superbaixo. E adivinhe, você ainda conta com a Garantia Padrão Ouro que garante a devolução do dinheiro investido no Kit e/ou nos produtos selados, em até 12 meses de cadastro. O que você tem a perder?</a:t>
            </a:r>
          </a:p>
          <a:p>
            <a:endParaRPr lang="pt-BR" dirty="0"/>
          </a:p>
          <a:p>
            <a:r>
              <a:rPr lang="pt-BR" dirty="0"/>
              <a:t>Você terá todo o suporte necessário para começar. Isso significa que você pode se sentir confiante a cada passo do caminho. Porque você está trabalhando para você, mas não está sozinho. Seja qual for a sua escolha, estamos aqui para você. Lembre-se, eu sentei exatamente onde você está sentado. Já estive onde você está no processo de pensamento e até tive minhas dúvidas, mas quero que saiba que tudo é possível. E vale a pena.</a:t>
            </a:r>
          </a:p>
          <a:p>
            <a:endParaRPr lang="pt-BR" dirty="0"/>
          </a:p>
          <a:p>
            <a:r>
              <a:rPr lang="pt-BR" dirty="0"/>
              <a:t>Então, meu convite final para vocês é que vocês façam perguntas! Conversem com a pessoa que te convidou para este evento e veja como você pode começar, tire todas as suas dúvidas, escute a história de outras pessoas e tome a decisão que com certeza vai transformar a sua vida!</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30</a:t>
            </a:fld>
            <a:endParaRPr lang="en-US"/>
          </a:p>
        </p:txBody>
      </p:sp>
    </p:spTree>
    <p:extLst>
      <p:ext uri="{BB962C8B-B14F-4D97-AF65-F5344CB8AC3E}">
        <p14:creationId xmlns:p14="http://schemas.microsoft.com/office/powerpoint/2010/main" val="3850052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597618-0F6D-904E-ACA3-7787BC4DA446}" type="slidenum">
              <a:rPr lang="en-US" smtClean="0"/>
              <a:t>31</a:t>
            </a:fld>
            <a:endParaRPr lang="en-US"/>
          </a:p>
        </p:txBody>
      </p:sp>
    </p:spTree>
    <p:extLst>
      <p:ext uri="{BB962C8B-B14F-4D97-AF65-F5344CB8AC3E}">
        <p14:creationId xmlns:p14="http://schemas.microsoft.com/office/powerpoint/2010/main" val="41311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en-US" dirty="0" err="1"/>
              <a:t>Quem</a:t>
            </a:r>
            <a:r>
              <a:rPr lang="en-US" dirty="0"/>
              <a:t> </a:t>
            </a:r>
            <a:r>
              <a:rPr lang="en-US" dirty="0" err="1"/>
              <a:t>aqui</a:t>
            </a:r>
            <a:r>
              <a:rPr lang="en-US" dirty="0"/>
              <a:t> </a:t>
            </a:r>
            <a:r>
              <a:rPr lang="en-US" dirty="0" err="1"/>
              <a:t>já</a:t>
            </a:r>
            <a:r>
              <a:rPr lang="en-US" dirty="0"/>
              <a:t> </a:t>
            </a:r>
            <a:r>
              <a:rPr lang="en-US" dirty="0" err="1"/>
              <a:t>tomou</a:t>
            </a:r>
            <a:r>
              <a:rPr lang="en-US" dirty="0"/>
              <a:t> </a:t>
            </a:r>
            <a:r>
              <a:rPr lang="en-US" dirty="0" err="1"/>
              <a:t>seu</a:t>
            </a:r>
            <a:r>
              <a:rPr lang="en-US" dirty="0"/>
              <a:t> shake </a:t>
            </a:r>
            <a:r>
              <a:rPr lang="en-US" dirty="0" err="1"/>
              <a:t>hoje</a:t>
            </a:r>
            <a:r>
              <a:rPr lang="en-US" dirty="0"/>
              <a:t>? Pois é, </a:t>
            </a:r>
            <a:r>
              <a:rPr lang="en-US" dirty="0" err="1"/>
              <a:t>vocês</a:t>
            </a:r>
            <a:r>
              <a:rPr lang="en-US" dirty="0"/>
              <a:t> </a:t>
            </a:r>
            <a:r>
              <a:rPr lang="en-US" dirty="0" err="1"/>
              <a:t>não</a:t>
            </a:r>
            <a:r>
              <a:rPr lang="en-US" dirty="0"/>
              <a:t> </a:t>
            </a:r>
            <a:r>
              <a:rPr lang="en-US" dirty="0" err="1"/>
              <a:t>estão</a:t>
            </a:r>
            <a:r>
              <a:rPr lang="en-US" dirty="0"/>
              <a:t> </a:t>
            </a:r>
            <a:r>
              <a:rPr lang="en-US" dirty="0" err="1"/>
              <a:t>sozinhos</a:t>
            </a:r>
            <a:r>
              <a:rPr lang="en-US" dirty="0"/>
              <a:t>! </a:t>
            </a:r>
            <a:r>
              <a:rPr lang="en-US" dirty="0" err="1"/>
              <a:t>Todos</a:t>
            </a:r>
            <a:r>
              <a:rPr lang="en-US" dirty="0"/>
              <a:t> </a:t>
            </a:r>
            <a:r>
              <a:rPr lang="en-US" dirty="0" err="1"/>
              <a:t>os</a:t>
            </a:r>
            <a:r>
              <a:rPr lang="en-US" dirty="0"/>
              <a:t> </a:t>
            </a:r>
            <a:r>
              <a:rPr lang="en-US" dirty="0" err="1"/>
              <a:t>dias</a:t>
            </a:r>
            <a:r>
              <a:rPr lang="en-US" dirty="0"/>
              <a:t>, </a:t>
            </a:r>
            <a:r>
              <a:rPr lang="en-US" dirty="0" err="1"/>
              <a:t>em</a:t>
            </a:r>
            <a:r>
              <a:rPr lang="en-US" dirty="0"/>
              <a:t> </a:t>
            </a:r>
            <a:r>
              <a:rPr lang="en-US" dirty="0" err="1"/>
              <a:t>todo</a:t>
            </a:r>
            <a:r>
              <a:rPr lang="en-US" dirty="0"/>
              <a:t> o </a:t>
            </a:r>
            <a:r>
              <a:rPr lang="en-US" dirty="0" err="1"/>
              <a:t>mundo</a:t>
            </a:r>
            <a:r>
              <a:rPr lang="en-US" dirty="0"/>
              <a:t>, </a:t>
            </a:r>
            <a:r>
              <a:rPr lang="en-US" dirty="0" err="1"/>
              <a:t>mais</a:t>
            </a:r>
            <a:r>
              <a:rPr lang="en-US" dirty="0"/>
              <a:t> de 5 </a:t>
            </a:r>
            <a:r>
              <a:rPr lang="en-US" dirty="0" err="1"/>
              <a:t>milhões</a:t>
            </a:r>
            <a:r>
              <a:rPr lang="en-US" dirty="0"/>
              <a:t> e 400 mil Shakes </a:t>
            </a:r>
            <a:r>
              <a:rPr lang="en-US" dirty="0" err="1"/>
              <a:t>são</a:t>
            </a:r>
            <a:r>
              <a:rPr lang="en-US" dirty="0"/>
              <a:t> </a:t>
            </a:r>
            <a:r>
              <a:rPr lang="en-US" dirty="0" err="1"/>
              <a:t>consumidos</a:t>
            </a:r>
            <a:r>
              <a:rPr lang="en-US" dirty="0"/>
              <a:t>. </a:t>
            </a:r>
          </a:p>
          <a:p>
            <a:r>
              <a:rPr lang="en-US" dirty="0"/>
              <a:t>E </a:t>
            </a:r>
            <a:r>
              <a:rPr lang="en-US" dirty="0" err="1"/>
              <a:t>vocês</a:t>
            </a:r>
            <a:r>
              <a:rPr lang="en-US" dirty="0"/>
              <a:t> </a:t>
            </a:r>
            <a:r>
              <a:rPr lang="en-US" dirty="0" err="1"/>
              <a:t>sabiam</a:t>
            </a:r>
            <a:r>
              <a:rPr lang="en-US" dirty="0"/>
              <a:t> que a Herbalife </a:t>
            </a:r>
            <a:r>
              <a:rPr lang="en-US" dirty="0" err="1"/>
              <a:t>tem</a:t>
            </a:r>
            <a:r>
              <a:rPr lang="en-US" dirty="0"/>
              <a:t> </a:t>
            </a:r>
            <a:r>
              <a:rPr lang="en-US" dirty="0" err="1"/>
              <a:t>ações</a:t>
            </a:r>
            <a:r>
              <a:rPr lang="en-US" dirty="0"/>
              <a:t> </a:t>
            </a:r>
            <a:r>
              <a:rPr lang="en-US" dirty="0" err="1"/>
              <a:t>negociadas</a:t>
            </a:r>
            <a:r>
              <a:rPr lang="en-US" dirty="0"/>
              <a:t> </a:t>
            </a:r>
            <a:r>
              <a:rPr lang="en-US" dirty="0" err="1"/>
              <a:t>na</a:t>
            </a:r>
            <a:r>
              <a:rPr lang="en-US" dirty="0"/>
              <a:t> </a:t>
            </a:r>
            <a:r>
              <a:rPr lang="en-US" dirty="0" err="1"/>
              <a:t>bolsa</a:t>
            </a:r>
            <a:r>
              <a:rPr lang="en-US" dirty="0"/>
              <a:t> de Nova York? </a:t>
            </a:r>
          </a:p>
          <a:p>
            <a:r>
              <a:rPr lang="en-US" dirty="0" err="1"/>
              <a:t>Apenas</a:t>
            </a:r>
            <a:r>
              <a:rPr lang="en-US" dirty="0"/>
              <a:t> no </a:t>
            </a:r>
            <a:r>
              <a:rPr lang="en-US" dirty="0" err="1"/>
              <a:t>ano</a:t>
            </a:r>
            <a:r>
              <a:rPr lang="en-US" dirty="0"/>
              <a:t> de 2022, </a:t>
            </a:r>
            <a:r>
              <a:rPr lang="en-US" dirty="0" err="1"/>
              <a:t>registramos</a:t>
            </a:r>
            <a:r>
              <a:rPr lang="en-US" dirty="0"/>
              <a:t> </a:t>
            </a:r>
            <a:r>
              <a:rPr lang="en-US" dirty="0" err="1"/>
              <a:t>mais</a:t>
            </a:r>
            <a:r>
              <a:rPr lang="en-US" dirty="0"/>
              <a:t> de 8 </a:t>
            </a:r>
            <a:r>
              <a:rPr lang="en-US" dirty="0" err="1"/>
              <a:t>bilhões</a:t>
            </a:r>
            <a:r>
              <a:rPr lang="en-US" dirty="0"/>
              <a:t> de </a:t>
            </a:r>
            <a:r>
              <a:rPr lang="en-US" dirty="0" err="1"/>
              <a:t>dólares</a:t>
            </a:r>
            <a:r>
              <a:rPr lang="en-US" dirty="0"/>
              <a:t> </a:t>
            </a:r>
            <a:r>
              <a:rPr lang="en-US" dirty="0" err="1"/>
              <a:t>em</a:t>
            </a:r>
            <a:r>
              <a:rPr lang="en-US" dirty="0"/>
              <a:t> </a:t>
            </a:r>
            <a:r>
              <a:rPr lang="en-US" dirty="0" err="1"/>
              <a:t>vendas</a:t>
            </a:r>
            <a:r>
              <a:rPr lang="en-US" dirty="0"/>
              <a:t> no </a:t>
            </a:r>
            <a:r>
              <a:rPr lang="en-US" dirty="0" err="1"/>
              <a:t>mundo</a:t>
            </a:r>
            <a:r>
              <a:rPr lang="en-US" dirty="0"/>
              <a:t>.</a:t>
            </a:r>
          </a:p>
          <a:p>
            <a:endParaRPr lang="en-US" dirty="0"/>
          </a:p>
          <a:p>
            <a:r>
              <a:rPr lang="en-US" dirty="0" err="1"/>
              <a:t>Além</a:t>
            </a:r>
            <a:r>
              <a:rPr lang="en-US" dirty="0"/>
              <a:t> de </a:t>
            </a:r>
            <a:r>
              <a:rPr lang="en-US" dirty="0" err="1"/>
              <a:t>tudo</a:t>
            </a:r>
            <a:r>
              <a:rPr lang="en-US" dirty="0"/>
              <a:t> </a:t>
            </a:r>
            <a:r>
              <a:rPr lang="en-US" dirty="0" err="1"/>
              <a:t>isso</a:t>
            </a:r>
            <a:r>
              <a:rPr lang="en-US" dirty="0"/>
              <a:t>, a Herbalife é </a:t>
            </a:r>
            <a:r>
              <a:rPr lang="en-US" dirty="0" err="1"/>
              <a:t>uma</a:t>
            </a:r>
            <a:r>
              <a:rPr lang="en-US" dirty="0"/>
              <a:t> </a:t>
            </a:r>
            <a:r>
              <a:rPr lang="en-US" dirty="0" err="1"/>
              <a:t>empresa</a:t>
            </a:r>
            <a:r>
              <a:rPr lang="en-US" dirty="0"/>
              <a:t> </a:t>
            </a:r>
            <a:r>
              <a:rPr lang="en-US" dirty="0" err="1"/>
              <a:t>socialmente</a:t>
            </a:r>
            <a:r>
              <a:rPr lang="en-US" dirty="0"/>
              <a:t> </a:t>
            </a:r>
            <a:r>
              <a:rPr lang="en-US" dirty="0" err="1"/>
              <a:t>responsável</a:t>
            </a:r>
            <a:r>
              <a:rPr lang="en-US" dirty="0"/>
              <a:t>. </a:t>
            </a:r>
            <a:r>
              <a:rPr lang="en-US" dirty="0" err="1"/>
              <a:t>Temos</a:t>
            </a:r>
            <a:r>
              <a:rPr lang="en-US" dirty="0"/>
              <a:t> um </a:t>
            </a:r>
            <a:r>
              <a:rPr lang="en-US" dirty="0" err="1"/>
              <a:t>programa</a:t>
            </a:r>
            <a:r>
              <a:rPr lang="en-US" dirty="0"/>
              <a:t> de </a:t>
            </a:r>
            <a:r>
              <a:rPr lang="en-US" dirty="0" err="1"/>
              <a:t>apoio</a:t>
            </a:r>
            <a:r>
              <a:rPr lang="en-US" dirty="0"/>
              <a:t> </a:t>
            </a:r>
            <a:r>
              <a:rPr lang="en-US" dirty="0" err="1"/>
              <a:t>às</a:t>
            </a:r>
            <a:r>
              <a:rPr lang="en-US" dirty="0"/>
              <a:t> </a:t>
            </a:r>
            <a:r>
              <a:rPr lang="en-US" dirty="0" err="1"/>
              <a:t>comunidades</a:t>
            </a:r>
            <a:r>
              <a:rPr lang="en-US" dirty="0"/>
              <a:t> e </a:t>
            </a:r>
            <a:r>
              <a:rPr lang="en-US" dirty="0" err="1"/>
              <a:t>causamos</a:t>
            </a:r>
            <a:r>
              <a:rPr lang="en-US" dirty="0"/>
              <a:t> </a:t>
            </a:r>
            <a:r>
              <a:rPr lang="en-US" dirty="0" err="1"/>
              <a:t>impacto</a:t>
            </a:r>
            <a:r>
              <a:rPr lang="en-US" dirty="0"/>
              <a:t> </a:t>
            </a:r>
            <a:r>
              <a:rPr lang="en-US" dirty="0" err="1"/>
              <a:t>positivo</a:t>
            </a:r>
            <a:r>
              <a:rPr lang="en-US" dirty="0"/>
              <a:t> </a:t>
            </a:r>
            <a:r>
              <a:rPr lang="en-US" dirty="0" err="1"/>
              <a:t>ao</a:t>
            </a:r>
            <a:r>
              <a:rPr lang="en-US" dirty="0"/>
              <a:t> </a:t>
            </a:r>
            <a:r>
              <a:rPr lang="en-US" dirty="0" err="1"/>
              <a:t>redor</a:t>
            </a:r>
            <a:r>
              <a:rPr lang="en-US" dirty="0"/>
              <a:t> do </a:t>
            </a:r>
            <a:r>
              <a:rPr lang="en-US" dirty="0" err="1"/>
              <a:t>mundo</a:t>
            </a:r>
            <a:r>
              <a:rPr lang="en-US" dirty="0"/>
              <a:t>.</a:t>
            </a:r>
          </a:p>
        </p:txBody>
      </p:sp>
      <p:sp>
        <p:nvSpPr>
          <p:cNvPr id="4" name="Slide Number Placeholder 3"/>
          <p:cNvSpPr>
            <a:spLocks noGrp="1"/>
          </p:cNvSpPr>
          <p:nvPr>
            <p:ph type="sldNum" sz="quarter" idx="5"/>
          </p:nvPr>
        </p:nvSpPr>
        <p:spPr/>
        <p:txBody>
          <a:bodyPr/>
          <a:lstStyle/>
          <a:p>
            <a:fld id="{F8597618-0F6D-904E-ACA3-7787BC4DA446}" type="slidenum">
              <a:rPr lang="en-US" smtClean="0"/>
              <a:t>4</a:t>
            </a:fld>
            <a:endParaRPr lang="en-US"/>
          </a:p>
        </p:txBody>
      </p:sp>
    </p:spTree>
    <p:extLst>
      <p:ext uri="{BB962C8B-B14F-4D97-AF65-F5344CB8AC3E}">
        <p14:creationId xmlns:p14="http://schemas.microsoft.com/office/powerpoint/2010/main" val="428299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Vamos falar um pouco sobre a qualidade, é que algo poderoso para nós. A excelência faz parte de todas as  etapas – desde a forma como os ingredientes são cultivados até como são selecionados para nossos produtos. A qualidade é aparente na forma como cada produto é pesquisado, desenvolvido e testado. Temos centenas de funcionários cientificamente treinados trabalhando em todo o mundo em nossos laboratórios de pesquisa e desenvolvimento, nossas instalações de inovação e fabricação e laboratórios de controle de qualidade. Tem até um laboratório que testa todos os outros laboratórios. Esses especialistas usam a Ciência Celular e métodos como Extração, Filtração e Identificação Botânica. Eles têm todos os tipos de máquinas sofisticadas de última geração que fazem coisas como determinar se os produtos têm os tipos certos de botânicos nos níveis certos. Eles garantem que cada produto contenha as quantidades certas de ingredientes como aminoácidos, minerais ou vitaminas e que não contenham quantidades perigosas de patógenos, micróbios ou outras substâncias nocivas. Todas essas máquinas e métodos de teste de alta tecnologia significam que você tem a garantia das quantidades certas de ingredientes seguros e bem identificados em cada produto. Isso significa que você pode confiar que receberá exatamente o que está no rótulo todas as vezes. Os produtos também são testados por meio de embalagem e envio, armazenamento, distribuição e até consumo. A qualidade está literalmente incorporada em cada etapa da Herbalife, e isso é motivo de orgulho para todos nós. Nossa qualidade é reconhecida em todo o mundo. </a:t>
            </a:r>
            <a:endParaRPr lang="en-MX" dirty="0"/>
          </a:p>
        </p:txBody>
      </p:sp>
      <p:sp>
        <p:nvSpPr>
          <p:cNvPr id="4" name="Slide Number Placeholder 3"/>
          <p:cNvSpPr>
            <a:spLocks noGrp="1"/>
          </p:cNvSpPr>
          <p:nvPr>
            <p:ph type="sldNum" sz="quarter" idx="5"/>
          </p:nvPr>
        </p:nvSpPr>
        <p:spPr/>
        <p:txBody>
          <a:bodyPr/>
          <a:lstStyle/>
          <a:p>
            <a:fld id="{F8597618-0F6D-904E-ACA3-7787BC4DA446}" type="slidenum">
              <a:rPr lang="en-US" smtClean="0"/>
              <a:t>5</a:t>
            </a:fld>
            <a:endParaRPr lang="en-US"/>
          </a:p>
        </p:txBody>
      </p:sp>
    </p:spTree>
    <p:extLst>
      <p:ext uri="{BB962C8B-B14F-4D97-AF65-F5344CB8AC3E}">
        <p14:creationId xmlns:p14="http://schemas.microsoft.com/office/powerpoint/2010/main" val="115495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Discurso sugerido:</a:t>
            </a:r>
          </a:p>
          <a:p>
            <a:endParaRPr lang="pt-BR" dirty="0"/>
          </a:p>
          <a:p>
            <a:r>
              <a:rPr lang="pt-BR" dirty="0"/>
              <a:t>Dê uma olhada em todas essas certificações. Impressionante não? Por exemplo: USDA Organic que certifica os produtores de alimentos orgânicos; Non-GMO </a:t>
            </a:r>
            <a:r>
              <a:rPr lang="pt-BR" dirty="0" err="1"/>
              <a:t>Verified</a:t>
            </a:r>
            <a:r>
              <a:rPr lang="pt-BR" dirty="0"/>
              <a:t>, significa produto livre de transgênicos, </a:t>
            </a:r>
            <a:r>
              <a:rPr lang="pt-BR" dirty="0" err="1"/>
              <a:t>Vegan</a:t>
            </a:r>
            <a:r>
              <a:rPr lang="pt-BR" dirty="0"/>
              <a:t> representa os produtos adequados para dietas veganas, ou seja, livres de ingredientes de origem animal e o NSF, o que significa que produtos certificados são seguros até mesmo para atletas profissionais! A lista continua. Você pode consultar nossos rótulos de produtos para ver quais certificações pertencem aos produtos nos quais você está interessado.</a:t>
            </a:r>
          </a:p>
        </p:txBody>
      </p:sp>
      <p:sp>
        <p:nvSpPr>
          <p:cNvPr id="4" name="Slide Number Placeholder 3"/>
          <p:cNvSpPr>
            <a:spLocks noGrp="1"/>
          </p:cNvSpPr>
          <p:nvPr>
            <p:ph type="sldNum" sz="quarter" idx="5"/>
          </p:nvPr>
        </p:nvSpPr>
        <p:spPr/>
        <p:txBody>
          <a:bodyPr/>
          <a:lstStyle/>
          <a:p>
            <a:fld id="{F8597618-0F6D-904E-ACA3-7787BC4DA446}" type="slidenum">
              <a:rPr lang="en-US" smtClean="0"/>
              <a:t>6</a:t>
            </a:fld>
            <a:endParaRPr lang="en-US"/>
          </a:p>
        </p:txBody>
      </p:sp>
    </p:spTree>
    <p:extLst>
      <p:ext uri="{BB962C8B-B14F-4D97-AF65-F5344CB8AC3E}">
        <p14:creationId xmlns:p14="http://schemas.microsoft.com/office/powerpoint/2010/main" val="2954850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Agora, eu quero te fazer uma pergunta: quais são seus objetivos? Você já parou pra pensar sobre isso? Cada pessoa nesta sala terá uma resposta diferente, mas a maioria de nós tem objetivos ou razões semelhantes para usar a Herbalife. Eu sei que me identifico com isso e aposto que você também. Pergunte a si mesmo, o que você quer: Fazer renda extra? Ser dono do seu horário, da sua agenda? Trabalhar em casa, na estrada ou em qualquer lugar do mundo? Fazer algo mais significativo e ser recompensado? Investir em um sonho e passar mais tempo de qualidade com a família e os amigos? Construir um negócio em tempo integral com baixo custo inicial e suporte máximo? Algum desses se conecta com você? Eu aposto que tem mais de um desses motivos que você se identifica! </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7</a:t>
            </a:fld>
            <a:endParaRPr lang="en-US"/>
          </a:p>
        </p:txBody>
      </p:sp>
    </p:spTree>
    <p:extLst>
      <p:ext uri="{BB962C8B-B14F-4D97-AF65-F5344CB8AC3E}">
        <p14:creationId xmlns:p14="http://schemas.microsoft.com/office/powerpoint/2010/main" val="810840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FF0000"/>
                </a:solidFill>
              </a:rPr>
              <a:t>Discurso</a:t>
            </a:r>
            <a:r>
              <a:rPr lang="en-US" dirty="0">
                <a:solidFill>
                  <a:srgbClr val="FF0000"/>
                </a:solidFill>
              </a:rPr>
              <a:t> </a:t>
            </a:r>
            <a:r>
              <a:rPr lang="en-US" dirty="0" err="1">
                <a:solidFill>
                  <a:srgbClr val="FF0000"/>
                </a:solidFill>
              </a:rPr>
              <a:t>sugerido</a:t>
            </a:r>
            <a:r>
              <a:rPr lang="en-US" dirty="0">
                <a:solidFill>
                  <a:srgbClr val="FF0000"/>
                </a:solidFill>
              </a:rPr>
              <a:t>:</a:t>
            </a:r>
          </a:p>
          <a:p>
            <a:endParaRPr lang="en-US" dirty="0">
              <a:solidFill>
                <a:srgbClr val="FF0000"/>
              </a:solidFill>
            </a:endParaRPr>
          </a:p>
          <a:p>
            <a:r>
              <a:rPr lang="pt-BR" dirty="0">
                <a:solidFill>
                  <a:srgbClr val="FF0000"/>
                </a:solidFill>
              </a:rPr>
              <a:t>Quaisquer que sejam seus objetivos pessoais, certamente eles estão conectados a algumas das coisas maiores que estão acontecendo no mundo. Estou falando de megatendências globais. Eu sei que todos vocês conhecem alguém que luta com seu peso. 39% dos adultos no mundo estão realmente acima do peso. Talvez você até conheça alguém que é obeso. Estudos recentes mostram que mais de 1 bilhão de adultos são afetados pela obesidade. E, infelizmente, esse número está aumentando. Então, pense naquelas pessoas que você conhece por um minuto. E se você pudesse ajudá-los agora? Quão melhor seria a vida deles? Como existe uma oportunidade imediata de ajudar as pessoas a desenvolver melhores hábitos nutricionais, há sempre uma demanda por produtos Herbalife. Agora, mais do que nunca, saúde e nutrição estão no topo da mente de todos. Mas só porque as pessoas estão pensando nisso nem sempre significa que elas sabem o que fazer. A maioria deles precisa de orientação e apoio. Eles precisam de uma comunidade. </a:t>
            </a:r>
          </a:p>
          <a:p>
            <a:endParaRPr lang="pt-BR" dirty="0">
              <a:solidFill>
                <a:srgbClr val="FF0000"/>
              </a:solidFill>
            </a:endParaRPr>
          </a:p>
          <a:p>
            <a:r>
              <a:rPr lang="pt-BR" dirty="0">
                <a:solidFill>
                  <a:srgbClr val="FF0000"/>
                </a:solidFill>
              </a:rPr>
              <a:t>Outra megatendência global é o envelhecimento mais saudável. É algo em que muitas pessoas pensam, mas, novamente, não é algo que necessariamente saibam fazer. Mas é um fator enorme quando se trata de determinar a qualidade de vida. E as mais recentes descobertas da Organização Mundial da Saúde mostram que a expectativa média de vida em todo o mundo é agora superior a 73 anos. Claro, a maneira como você envelhece é tudo. Existem muitos fatores e variáveis envolvidos na determinação da sua qualidade de vida. Muito disso se resume ao estilo de vida, e essa parte está em suas mãos. </a:t>
            </a:r>
          </a:p>
          <a:p>
            <a:endParaRPr lang="pt-BR" dirty="0">
              <a:solidFill>
                <a:srgbClr val="FF0000"/>
              </a:solidFill>
            </a:endParaRPr>
          </a:p>
          <a:p>
            <a:r>
              <a:rPr lang="pt-BR" dirty="0">
                <a:solidFill>
                  <a:srgbClr val="FF0000"/>
                </a:solidFill>
              </a:rPr>
              <a:t>A terceira megatendência global é encontrar um melhor equilíbrio entre vida profissional e ser seu próprio chefe. Todos nós estamos nos sentindo cada vez mais estressados hoje em dia e isso criou uma demanda ainda maior por flexibilidade e controle de nossas vidas. Todos nós nos adaptamos e encontramos novas formas de trabalhar. E todos nós estamos exigindo mais para apoiar uma melhor qualidade de vida. É aí que entra o empreendedorismo. Dados recentes mostram que existem 582 milhões de empreendedores no mundo. Esse número está crescendo. Por que? Pense nas vantagens. Ser seu próprio patrão. Executando seu próprio negócio. Trabalhando em casa, ou onde você estiver. A qualquer momento. O que é mais flexível do que isso? Esse tipo de personalização oferece muitas opções. Permite que você leve uma vida mais saudável e construa seu próprio negócio.</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F8597618-0F6D-904E-ACA3-7787BC4DA446}" type="slidenum">
              <a:rPr lang="en-US" smtClean="0"/>
              <a:t>8</a:t>
            </a:fld>
            <a:endParaRPr lang="en-US"/>
          </a:p>
        </p:txBody>
      </p:sp>
    </p:spTree>
    <p:extLst>
      <p:ext uri="{BB962C8B-B14F-4D97-AF65-F5344CB8AC3E}">
        <p14:creationId xmlns:p14="http://schemas.microsoft.com/office/powerpoint/2010/main" val="301375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Discurso</a:t>
            </a:r>
            <a:r>
              <a:rPr lang="en-US" dirty="0"/>
              <a:t> </a:t>
            </a:r>
            <a:r>
              <a:rPr lang="en-US" dirty="0" err="1"/>
              <a:t>sugerido</a:t>
            </a:r>
            <a:r>
              <a:rPr lang="en-US" dirty="0"/>
              <a:t>:</a:t>
            </a:r>
          </a:p>
          <a:p>
            <a:endParaRPr lang="en-US" dirty="0"/>
          </a:p>
          <a:p>
            <a:r>
              <a:rPr lang="pt-BR" dirty="0"/>
              <a:t>Uma das maneiras pelas quais a Herbalife apoia um estilo de vida mais saudável é projetando produtos que atendam às necessidades do seu corpo. Cada produto oferece o equilíbrio certo de nutrição saudável. Esse é o segredo. Dando ao seu corpo o que ele precisa para prosperar todos os dias! Como a quantidade certa de proteínas, carboidratos, gorduras, fibras, </a:t>
            </a:r>
            <a:r>
              <a:rPr lang="pt-BR" dirty="0" err="1"/>
              <a:t>fitonutrientes</a:t>
            </a:r>
            <a:r>
              <a:rPr lang="pt-BR" dirty="0"/>
              <a:t>, vitaminas e minerais e descanso. Na Herbalife, isso se chama Filosofia Global de Nutrição. Simplificando, são todas as coisas que ajudam a fazer você se sentir completo. As coisas que você precisa todos os dias para ajudá-lo a viver sua melhor vida. Estas são as coisas que seus clientes precisam também.</a:t>
            </a:r>
            <a:endParaRPr lang="en-US" dirty="0"/>
          </a:p>
        </p:txBody>
      </p:sp>
      <p:sp>
        <p:nvSpPr>
          <p:cNvPr id="4" name="Slide Number Placeholder 3"/>
          <p:cNvSpPr>
            <a:spLocks noGrp="1"/>
          </p:cNvSpPr>
          <p:nvPr>
            <p:ph type="sldNum" sz="quarter" idx="5"/>
          </p:nvPr>
        </p:nvSpPr>
        <p:spPr/>
        <p:txBody>
          <a:bodyPr/>
          <a:lstStyle/>
          <a:p>
            <a:fld id="{F8597618-0F6D-904E-ACA3-7787BC4DA446}" type="slidenum">
              <a:rPr lang="en-US" smtClean="0"/>
              <a:t>9</a:t>
            </a:fld>
            <a:endParaRPr lang="en-US"/>
          </a:p>
        </p:txBody>
      </p:sp>
    </p:spTree>
    <p:extLst>
      <p:ext uri="{BB962C8B-B14F-4D97-AF65-F5344CB8AC3E}">
        <p14:creationId xmlns:p14="http://schemas.microsoft.com/office/powerpoint/2010/main" val="33762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MAIN TEMPLATE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7AF5C-7B4C-68EF-074C-BD90D56F27E1}"/>
              </a:ext>
            </a:extLst>
          </p:cNvPr>
          <p:cNvSpPr/>
          <p:nvPr userDrawn="1"/>
        </p:nvSpPr>
        <p:spPr>
          <a:xfrm>
            <a:off x="0" y="0"/>
            <a:ext cx="9144000" cy="51435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Tree>
    <p:extLst>
      <p:ext uri="{BB962C8B-B14F-4D97-AF65-F5344CB8AC3E}">
        <p14:creationId xmlns:p14="http://schemas.microsoft.com/office/powerpoint/2010/main" val="363075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TEMPLATE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7AF5C-7B4C-68EF-074C-BD90D56F27E1}"/>
              </a:ext>
            </a:extLst>
          </p:cNvPr>
          <p:cNvSpPr/>
          <p:nvPr userDrawn="1"/>
        </p:nvSpPr>
        <p:spPr>
          <a:xfrm>
            <a:off x="0" y="0"/>
            <a:ext cx="9144000" cy="51435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3" name="Picture Placeholder 2">
            <a:extLst>
              <a:ext uri="{FF2B5EF4-FFF2-40B4-BE49-F238E27FC236}">
                <a16:creationId xmlns:a16="http://schemas.microsoft.com/office/drawing/2014/main" id="{00DCBD02-046D-CEF6-F1DF-61E225156EE6}"/>
              </a:ext>
            </a:extLst>
          </p:cNvPr>
          <p:cNvSpPr>
            <a:spLocks noGrp="1"/>
          </p:cNvSpPr>
          <p:nvPr>
            <p:ph type="pic" sz="quarter" idx="10"/>
          </p:nvPr>
        </p:nvSpPr>
        <p:spPr>
          <a:xfrm>
            <a:off x="0" y="0"/>
            <a:ext cx="9144000" cy="276999"/>
          </a:xfrm>
          <a:noFill/>
        </p:spPr>
        <p:txBody>
          <a:bodyPr/>
          <a:lstStyle>
            <a:lvl1pPr>
              <a:defRPr b="1" i="0">
                <a:latin typeface="Arial" panose="020B0604020202020204" pitchFamily="34" charset="0"/>
              </a:defRPr>
            </a:lvl1pPr>
          </a:lstStyle>
          <a:p>
            <a:endParaRPr lang="en-US"/>
          </a:p>
        </p:txBody>
      </p:sp>
    </p:spTree>
    <p:extLst>
      <p:ext uri="{BB962C8B-B14F-4D97-AF65-F5344CB8AC3E}">
        <p14:creationId xmlns:p14="http://schemas.microsoft.com/office/powerpoint/2010/main" val="208559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47477"/>
            <a:ext cx="6858000" cy="1384995"/>
          </a:xfrm>
        </p:spPr>
        <p:txBody>
          <a:bodyPr anchor="b"/>
          <a:lstStyle>
            <a:lvl1pPr algn="ctr">
              <a:defRPr sz="45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143000" y="2701528"/>
            <a:ext cx="6858000" cy="276999"/>
          </a:xfrm>
        </p:spPr>
        <p:txBody>
          <a:bodyPr/>
          <a:lstStyle>
            <a:lvl1pPr marL="0" indent="0" algn="ctr">
              <a:buNone/>
              <a:defRPr sz="1800" b="1" i="0">
                <a:latin typeface="Arial" panose="020B0604020202020204" pitchFamily="34" charset="0"/>
              </a:defRPr>
            </a:lvl1pPr>
            <a:lvl2pPr marL="342875" indent="0" algn="ctr">
              <a:buNone/>
              <a:defRPr sz="1500"/>
            </a:lvl2pPr>
            <a:lvl3pPr marL="685749" indent="0" algn="ctr">
              <a:buNone/>
              <a:defRPr sz="1425"/>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p:cNvSpPr>
            <a:spLocks noGrp="1"/>
          </p:cNvSpPr>
          <p:nvPr>
            <p:ph type="dt" sz="half" idx="10"/>
          </p:nvPr>
        </p:nvSpPr>
        <p:spPr>
          <a:xfrm>
            <a:off x="457200" y="4783455"/>
            <a:ext cx="2103120" cy="276999"/>
          </a:xfrm>
        </p:spPr>
        <p:txBody>
          <a:bodyPr/>
          <a:lstStyle/>
          <a:p>
            <a:fld id="{2FBA4A1C-BACF-9748-B7E7-517AE0859AA7}" type="datetimeFigureOut">
              <a:rPr lang="en-US" smtClean="0"/>
              <a:t>7/11/2023</a:t>
            </a:fld>
            <a:endParaRPr lang="en-US"/>
          </a:p>
        </p:txBody>
      </p:sp>
      <p:sp>
        <p:nvSpPr>
          <p:cNvPr id="5" name="Footer Placeholder 4"/>
          <p:cNvSpPr>
            <a:spLocks noGrp="1"/>
          </p:cNvSpPr>
          <p:nvPr>
            <p:ph type="ftr" sz="quarter" idx="11"/>
          </p:nvPr>
        </p:nvSpPr>
        <p:spPr>
          <a:xfrm>
            <a:off x="3108960" y="4783455"/>
            <a:ext cx="2926080" cy="276999"/>
          </a:xfrm>
        </p:spPr>
        <p:txBody>
          <a:bodyPr/>
          <a:lstStyle/>
          <a:p>
            <a:endParaRPr lang="en-US"/>
          </a:p>
        </p:txBody>
      </p:sp>
      <p:sp>
        <p:nvSpPr>
          <p:cNvPr id="6" name="Slide Number Placeholder 5"/>
          <p:cNvSpPr>
            <a:spLocks noGrp="1"/>
          </p:cNvSpPr>
          <p:nvPr>
            <p:ph type="sldNum" sz="quarter" idx="12"/>
          </p:nvPr>
        </p:nvSpPr>
        <p:spPr>
          <a:xfrm>
            <a:off x="6583680" y="4783455"/>
            <a:ext cx="2103120" cy="276999"/>
          </a:xfrm>
        </p:spPr>
        <p:txBody>
          <a:bodyPr/>
          <a:lstStyle/>
          <a:p>
            <a:fld id="{ED26591B-8366-4649-A763-D8E8A24A432A}" type="slidenum">
              <a:rPr lang="en-US" smtClean="0"/>
              <a:t>‹#›</a:t>
            </a:fld>
            <a:endParaRPr lang="en-US"/>
          </a:p>
        </p:txBody>
      </p:sp>
    </p:spTree>
    <p:extLst>
      <p:ext uri="{BB962C8B-B14F-4D97-AF65-F5344CB8AC3E}">
        <p14:creationId xmlns:p14="http://schemas.microsoft.com/office/powerpoint/2010/main" val="1174331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aceholder 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276999"/>
          </a:xfrm>
          <a:prstGeom prst="rect">
            <a:avLst/>
          </a:prstGeom>
          <a:pattFill prst="smCheck">
            <a:fgClr>
              <a:srgbClr val="02C2CB"/>
            </a:fgClr>
            <a:bgClr>
              <a:schemeClr val="bg1"/>
            </a:bgClr>
          </a:pattFill>
        </p:spPr>
        <p:txBody>
          <a:bodyPr/>
          <a:lstStyle>
            <a:lvl1pPr>
              <a:defRPr b="1" i="0">
                <a:latin typeface="Arial" panose="020B0604020202020204" pitchFamily="34" charset="0"/>
              </a:defRPr>
            </a:lvl1pPr>
          </a:lstStyle>
          <a:p>
            <a:endParaRPr lang="en-US"/>
          </a:p>
        </p:txBody>
      </p:sp>
    </p:spTree>
    <p:extLst>
      <p:ext uri="{BB962C8B-B14F-4D97-AF65-F5344CB8AC3E}">
        <p14:creationId xmlns:p14="http://schemas.microsoft.com/office/powerpoint/2010/main" val="1866464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CA2A46AC-17DF-43E6-AE10-4201C34F9930}"/>
              </a:ext>
            </a:extLst>
          </p:cNvPr>
          <p:cNvSpPr>
            <a:spLocks noGrp="1"/>
          </p:cNvSpPr>
          <p:nvPr>
            <p:ph type="pic" sz="quarter" idx="10" hasCustomPrompt="1"/>
          </p:nvPr>
        </p:nvSpPr>
        <p:spPr>
          <a:xfrm>
            <a:off x="0" y="1"/>
            <a:ext cx="4083844" cy="207749"/>
          </a:xfrm>
          <a:prstGeom prst="rect">
            <a:avLst/>
          </a:prstGeom>
          <a:solidFill>
            <a:schemeClr val="bg1">
              <a:lumMod val="95000"/>
            </a:schemeClr>
          </a:solidFill>
        </p:spPr>
        <p:txBody>
          <a:bodyPr/>
          <a:lstStyle>
            <a:lvl1pPr marL="0" indent="0">
              <a:buNone/>
              <a:defRPr sz="1350" b="1" i="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defRPr>
            </a:lvl1pPr>
          </a:lstStyle>
          <a:p>
            <a:r>
              <a:rPr lang="en-ID"/>
              <a:t>Image Placeholder</a:t>
            </a:r>
          </a:p>
        </p:txBody>
      </p:sp>
    </p:spTree>
    <p:extLst>
      <p:ext uri="{BB962C8B-B14F-4D97-AF65-F5344CB8AC3E}">
        <p14:creationId xmlns:p14="http://schemas.microsoft.com/office/powerpoint/2010/main" val="3247877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454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151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13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B1D55-CF47-B44B-9697-0825B346A5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6426" t="4981" b="4726"/>
          <a:stretch/>
        </p:blipFill>
        <p:spPr>
          <a:xfrm flipH="1">
            <a:off x="-1" y="-1"/>
            <a:ext cx="9144000" cy="5143501"/>
          </a:xfrm>
          <a:prstGeom prst="roundRect">
            <a:avLst>
              <a:gd name="adj" fmla="val 0"/>
            </a:avLst>
          </a:prstGeom>
        </p:spPr>
      </p:pic>
      <p:sp>
        <p:nvSpPr>
          <p:cNvPr id="3" name="Freeform 2">
            <a:extLst>
              <a:ext uri="{FF2B5EF4-FFF2-40B4-BE49-F238E27FC236}">
                <a16:creationId xmlns:a16="http://schemas.microsoft.com/office/drawing/2014/main" id="{F7732D8A-0CF4-014D-B178-BFC607AA9A08}"/>
              </a:ext>
            </a:extLst>
          </p:cNvPr>
          <p:cNvSpPr/>
          <p:nvPr userDrawn="1"/>
        </p:nvSpPr>
        <p:spPr>
          <a:xfrm>
            <a:off x="564969" y="1"/>
            <a:ext cx="2334546" cy="5230367"/>
          </a:xfrm>
          <a:custGeom>
            <a:avLst/>
            <a:gdLst>
              <a:gd name="connsiteX0" fmla="*/ 0 w 2932386"/>
              <a:gd name="connsiteY0" fmla="*/ 0 h 5143499"/>
              <a:gd name="connsiteX1" fmla="*/ 2932386 w 2932386"/>
              <a:gd name="connsiteY1" fmla="*/ 0 h 5143499"/>
              <a:gd name="connsiteX2" fmla="*/ 2932386 w 2932386"/>
              <a:gd name="connsiteY2" fmla="*/ 5143499 h 5143499"/>
              <a:gd name="connsiteX3" fmla="*/ 0 w 2932386"/>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2932386" h="5143499">
                <a:moveTo>
                  <a:pt x="0" y="0"/>
                </a:moveTo>
                <a:lnTo>
                  <a:pt x="2932386" y="0"/>
                </a:lnTo>
                <a:lnTo>
                  <a:pt x="2932386" y="5143499"/>
                </a:lnTo>
                <a:lnTo>
                  <a:pt x="0" y="5143499"/>
                </a:lnTo>
                <a:close/>
              </a:path>
            </a:pathLst>
          </a:cu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prstTxWarp prst="textNoShape">
              <a:avLst/>
            </a:prstTxWarp>
            <a:no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FFFFFF"/>
              </a:solidFill>
              <a:effectLst/>
              <a:uFillTx/>
              <a:latin typeface="Arial" panose="020B0604020202020204" pitchFamily="34" charset="0"/>
              <a:ea typeface="+mn-ea"/>
              <a:cs typeface="+mn-cs"/>
              <a:sym typeface="Helvetica Light"/>
            </a:endParaRPr>
          </a:p>
        </p:txBody>
      </p:sp>
      <p:pic>
        <p:nvPicPr>
          <p:cNvPr id="4" name="Picture 3">
            <a:extLst>
              <a:ext uri="{FF2B5EF4-FFF2-40B4-BE49-F238E27FC236}">
                <a16:creationId xmlns:a16="http://schemas.microsoft.com/office/drawing/2014/main" id="{8AF62876-1681-9A40-9D69-F95CAE8668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2538" y="315517"/>
            <a:ext cx="1469330" cy="299338"/>
          </a:xfrm>
          <a:prstGeom prst="rect">
            <a:avLst/>
          </a:prstGeom>
        </p:spPr>
      </p:pic>
      <p:cxnSp>
        <p:nvCxnSpPr>
          <p:cNvPr id="5" name="Straight Connector 4">
            <a:extLst>
              <a:ext uri="{FF2B5EF4-FFF2-40B4-BE49-F238E27FC236}">
                <a16:creationId xmlns:a16="http://schemas.microsoft.com/office/drawing/2014/main" id="{AB801183-AC97-9D48-A8F7-F0172B9B4532}"/>
              </a:ext>
            </a:extLst>
          </p:cNvPr>
          <p:cNvCxnSpPr>
            <a:cxnSpLocks/>
          </p:cNvCxnSpPr>
          <p:nvPr userDrawn="1"/>
        </p:nvCxnSpPr>
        <p:spPr>
          <a:xfrm>
            <a:off x="788275" y="725214"/>
            <a:ext cx="1888017" cy="0"/>
          </a:xfrm>
          <a:prstGeom prst="line">
            <a:avLst/>
          </a:prstGeom>
          <a:noFill/>
          <a:ln w="1270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6" name="Title 14">
            <a:extLst>
              <a:ext uri="{FF2B5EF4-FFF2-40B4-BE49-F238E27FC236}">
                <a16:creationId xmlns:a16="http://schemas.microsoft.com/office/drawing/2014/main" id="{27EFF67F-1B75-BA45-B4C3-5C0438CEDE53}"/>
              </a:ext>
            </a:extLst>
          </p:cNvPr>
          <p:cNvSpPr>
            <a:spLocks noGrp="1"/>
          </p:cNvSpPr>
          <p:nvPr>
            <p:ph type="title" hasCustomPrompt="1"/>
          </p:nvPr>
        </p:nvSpPr>
        <p:spPr>
          <a:xfrm>
            <a:off x="788275" y="883282"/>
            <a:ext cx="1888018" cy="1040111"/>
          </a:xfrm>
          <a:prstGeom prst="rect">
            <a:avLst/>
          </a:prstGeom>
        </p:spPr>
        <p:txBody>
          <a:bodyPr>
            <a:noAutofit/>
          </a:bodyPr>
          <a:lstStyle>
            <a:lvl1pPr>
              <a:defRPr sz="2100" b="1" i="0" spc="0">
                <a:solidFill>
                  <a:schemeClr val="tx1">
                    <a:lumMod val="85000"/>
                    <a:lumOff val="15000"/>
                  </a:schemeClr>
                </a:solidFill>
                <a:latin typeface="Arial" panose="020B0604020202020204" pitchFamily="34" charset="0"/>
              </a:defRPr>
            </a:lvl1pPr>
          </a:lstStyle>
          <a:p>
            <a:r>
              <a:rPr lang="en-US"/>
              <a:t>Click to add title</a:t>
            </a:r>
          </a:p>
        </p:txBody>
      </p:sp>
      <p:cxnSp>
        <p:nvCxnSpPr>
          <p:cNvPr id="7" name="Straight Connector 6">
            <a:extLst>
              <a:ext uri="{FF2B5EF4-FFF2-40B4-BE49-F238E27FC236}">
                <a16:creationId xmlns:a16="http://schemas.microsoft.com/office/drawing/2014/main" id="{36C17BAA-7D27-384A-8574-91B9ECDB7827}"/>
              </a:ext>
            </a:extLst>
          </p:cNvPr>
          <p:cNvCxnSpPr>
            <a:cxnSpLocks/>
          </p:cNvCxnSpPr>
          <p:nvPr userDrawn="1"/>
        </p:nvCxnSpPr>
        <p:spPr>
          <a:xfrm>
            <a:off x="788275" y="2049150"/>
            <a:ext cx="1888017" cy="0"/>
          </a:xfrm>
          <a:prstGeom prst="line">
            <a:avLst/>
          </a:prstGeom>
          <a:noFill/>
          <a:ln w="1270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8" name="Text Placeholder 18">
            <a:extLst>
              <a:ext uri="{FF2B5EF4-FFF2-40B4-BE49-F238E27FC236}">
                <a16:creationId xmlns:a16="http://schemas.microsoft.com/office/drawing/2014/main" id="{966DB114-5E6F-FE49-BC0C-03ABD1BC8EC7}"/>
              </a:ext>
            </a:extLst>
          </p:cNvPr>
          <p:cNvSpPr>
            <a:spLocks noGrp="1"/>
          </p:cNvSpPr>
          <p:nvPr>
            <p:ph type="body" sz="quarter" idx="10" hasCustomPrompt="1"/>
          </p:nvPr>
        </p:nvSpPr>
        <p:spPr>
          <a:xfrm>
            <a:off x="788193" y="2160117"/>
            <a:ext cx="1888099" cy="209190"/>
          </a:xfrm>
          <a:prstGeom prst="rect">
            <a:avLst/>
          </a:prstGeom>
        </p:spPr>
        <p:txBody>
          <a:bodyPr>
            <a:noAutofit/>
          </a:bodyPr>
          <a:lstStyle>
            <a:lvl1pPr marL="0" indent="0" algn="l">
              <a:buNone/>
              <a:defRPr sz="1350" b="1" i="0">
                <a:solidFill>
                  <a:schemeClr val="bg1">
                    <a:lumMod val="65000"/>
                  </a:schemeClr>
                </a:solidFill>
                <a:latin typeface="Arial" panose="020B0604020202020204" pitchFamily="34" charset="0"/>
              </a:defRPr>
            </a:lvl1pPr>
            <a:lvl2pPr marL="178594" indent="0">
              <a:buNone/>
              <a:defRPr/>
            </a:lvl2pPr>
            <a:lvl3pPr marL="357188" indent="0">
              <a:buNone/>
              <a:defRPr/>
            </a:lvl3pPr>
            <a:lvl4pPr marL="535781" indent="0">
              <a:buNone/>
              <a:defRPr/>
            </a:lvl4pPr>
            <a:lvl5pPr marL="714375" indent="0">
              <a:buNone/>
              <a:defRPr/>
            </a:lvl5pPr>
          </a:lstStyle>
          <a:p>
            <a:pPr lvl="0"/>
            <a:r>
              <a:rPr lang="en-US"/>
              <a:t>Click to add subtitle</a:t>
            </a:r>
          </a:p>
        </p:txBody>
      </p:sp>
      <p:sp>
        <p:nvSpPr>
          <p:cNvPr id="9" name="Text Placeholder 18">
            <a:extLst>
              <a:ext uri="{FF2B5EF4-FFF2-40B4-BE49-F238E27FC236}">
                <a16:creationId xmlns:a16="http://schemas.microsoft.com/office/drawing/2014/main" id="{F1B767FA-9E4D-E145-BA4E-7788951532F6}"/>
              </a:ext>
            </a:extLst>
          </p:cNvPr>
          <p:cNvSpPr>
            <a:spLocks noGrp="1"/>
          </p:cNvSpPr>
          <p:nvPr>
            <p:ph type="body" sz="quarter" idx="11" hasCustomPrompt="1"/>
          </p:nvPr>
        </p:nvSpPr>
        <p:spPr>
          <a:xfrm>
            <a:off x="788193" y="2422369"/>
            <a:ext cx="1888099" cy="209190"/>
          </a:xfrm>
          <a:prstGeom prst="rect">
            <a:avLst/>
          </a:prstGeom>
        </p:spPr>
        <p:txBody>
          <a:bodyPr>
            <a:noAutofit/>
          </a:bodyPr>
          <a:lstStyle>
            <a:lvl1pPr marL="0" indent="0" algn="l">
              <a:buNone/>
              <a:defRPr sz="1050" b="1" i="0">
                <a:solidFill>
                  <a:schemeClr val="bg1">
                    <a:lumMod val="65000"/>
                  </a:schemeClr>
                </a:solidFill>
                <a:latin typeface="Arial" panose="020B0604020202020204" pitchFamily="34" charset="0"/>
              </a:defRPr>
            </a:lvl1pPr>
            <a:lvl2pPr marL="178594" indent="0">
              <a:buNone/>
              <a:defRPr/>
            </a:lvl2pPr>
            <a:lvl3pPr marL="357188" indent="0">
              <a:buNone/>
              <a:defRPr/>
            </a:lvl3pPr>
            <a:lvl4pPr marL="535781" indent="0">
              <a:buNone/>
              <a:defRPr/>
            </a:lvl4pPr>
            <a:lvl5pPr marL="714375" indent="0">
              <a:buNone/>
              <a:defRPr/>
            </a:lvl5pPr>
          </a:lstStyle>
          <a:p>
            <a:pPr lvl="0"/>
            <a:r>
              <a:rPr lang="en-US"/>
              <a:t>Click to add text</a:t>
            </a:r>
          </a:p>
        </p:txBody>
      </p:sp>
    </p:spTree>
    <p:extLst>
      <p:ext uri="{BB962C8B-B14F-4D97-AF65-F5344CB8AC3E}">
        <p14:creationId xmlns:p14="http://schemas.microsoft.com/office/powerpoint/2010/main" val="2556697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0D1F-F95C-8C42-B84B-3C6144CC55C1}"/>
              </a:ext>
            </a:extLst>
          </p:cNvPr>
          <p:cNvSpPr>
            <a:spLocks noGrp="1"/>
          </p:cNvSpPr>
          <p:nvPr>
            <p:ph type="ctrTitle"/>
          </p:nvPr>
        </p:nvSpPr>
        <p:spPr>
          <a:xfrm>
            <a:off x="1143000" y="841772"/>
            <a:ext cx="6858000" cy="1790700"/>
          </a:xfrm>
        </p:spPr>
        <p:txBody>
          <a:bodyPr anchor="b"/>
          <a:lstStyle>
            <a:lvl1pPr algn="ctr">
              <a:defRPr sz="4500" b="1" i="0">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922FBDD-DBC1-DA4C-919C-CA1F90ABDA2F}"/>
              </a:ext>
            </a:extLst>
          </p:cNvPr>
          <p:cNvSpPr>
            <a:spLocks noGrp="1"/>
          </p:cNvSpPr>
          <p:nvPr>
            <p:ph type="subTitle" idx="1"/>
          </p:nvPr>
        </p:nvSpPr>
        <p:spPr>
          <a:xfrm>
            <a:off x="1143000" y="2701528"/>
            <a:ext cx="6858000" cy="1241822"/>
          </a:xfrm>
        </p:spPr>
        <p:txBody>
          <a:bodyPr/>
          <a:lstStyle>
            <a:lvl1pPr marL="0" indent="0" algn="ctr">
              <a:buNone/>
              <a:defRPr sz="1800" b="1"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0C2D6A4-B0B6-FE49-8520-2D9C1A9A0E8F}"/>
              </a:ext>
            </a:extLst>
          </p:cNvPr>
          <p:cNvSpPr>
            <a:spLocks noGrp="1"/>
          </p:cNvSpPr>
          <p:nvPr>
            <p:ph type="dt" sz="half" idx="10"/>
          </p:nvPr>
        </p:nvSpPr>
        <p:spPr/>
        <p:txBody>
          <a:bodyPr/>
          <a:lstStyle/>
          <a:p>
            <a:fld id="{8FD6EA97-EAB1-AE41-AFC0-B0803F36E7B9}" type="datetimeFigureOut">
              <a:rPr lang="en-US" smtClean="0"/>
              <a:t>7/11/2023</a:t>
            </a:fld>
            <a:endParaRPr lang="en-US"/>
          </a:p>
        </p:txBody>
      </p:sp>
      <p:sp>
        <p:nvSpPr>
          <p:cNvPr id="5" name="Footer Placeholder 4">
            <a:extLst>
              <a:ext uri="{FF2B5EF4-FFF2-40B4-BE49-F238E27FC236}">
                <a16:creationId xmlns:a16="http://schemas.microsoft.com/office/drawing/2014/main" id="{6872005B-AF8E-194E-AF9F-4A3A21FA3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C8ACB-0C5B-A24B-94E7-84CAF24B67CE}"/>
              </a:ext>
            </a:extLst>
          </p:cNvPr>
          <p:cNvSpPr>
            <a:spLocks noGrp="1"/>
          </p:cNvSpPr>
          <p:nvPr>
            <p:ph type="sldNum" sz="quarter" idx="12"/>
          </p:nvPr>
        </p:nvSpPr>
        <p:spPr/>
        <p:txBody>
          <a:bodyPr/>
          <a:lstStyle/>
          <a:p>
            <a:fld id="{28A9A03F-442E-2A47-881A-C1A2DD73B3C1}" type="slidenum">
              <a:rPr lang="en-US" smtClean="0"/>
              <a:t>‹#›</a:t>
            </a:fld>
            <a:endParaRPr lang="en-US"/>
          </a:p>
        </p:txBody>
      </p:sp>
    </p:spTree>
    <p:extLst>
      <p:ext uri="{BB962C8B-B14F-4D97-AF65-F5344CB8AC3E}">
        <p14:creationId xmlns:p14="http://schemas.microsoft.com/office/powerpoint/2010/main" val="187228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MAIN TEMPLATE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7AF5C-7B4C-68EF-074C-BD90D56F27E1}"/>
              </a:ext>
            </a:extLst>
          </p:cNvPr>
          <p:cNvSpPr/>
          <p:nvPr userDrawn="1"/>
        </p:nvSpPr>
        <p:spPr>
          <a:xfrm>
            <a:off x="0" y="0"/>
            <a:ext cx="9144000" cy="51435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4" name="Rectangle 3">
            <a:extLst>
              <a:ext uri="{FF2B5EF4-FFF2-40B4-BE49-F238E27FC236}">
                <a16:creationId xmlns:a16="http://schemas.microsoft.com/office/drawing/2014/main" id="{B3CD936F-9177-B7FA-E4EB-6DBC13C8C94C}"/>
              </a:ext>
            </a:extLst>
          </p:cNvPr>
          <p:cNvSpPr/>
          <p:nvPr userDrawn="1"/>
        </p:nvSpPr>
        <p:spPr>
          <a:xfrm>
            <a:off x="0" y="0"/>
            <a:ext cx="9219414" cy="5228341"/>
          </a:xfrm>
          <a:prstGeom prst="rect">
            <a:avLst/>
          </a:prstGeom>
          <a:solidFill>
            <a:srgbClr val="42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360"/>
              </a:lnSpc>
            </a:pPr>
            <a:endParaRPr lang="en-US" b="1" i="0">
              <a:latin typeface="Arial" panose="020B0604020202020204" pitchFamily="34" charset="0"/>
            </a:endParaRPr>
          </a:p>
        </p:txBody>
      </p:sp>
    </p:spTree>
    <p:extLst>
      <p:ext uri="{BB962C8B-B14F-4D97-AF65-F5344CB8AC3E}">
        <p14:creationId xmlns:p14="http://schemas.microsoft.com/office/powerpoint/2010/main" val="36303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MAIN TEMPLATE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7AF5C-7B4C-68EF-074C-BD90D56F27E1}"/>
              </a:ext>
            </a:extLst>
          </p:cNvPr>
          <p:cNvSpPr/>
          <p:nvPr userDrawn="1"/>
        </p:nvSpPr>
        <p:spPr>
          <a:xfrm>
            <a:off x="0" y="0"/>
            <a:ext cx="9144000" cy="51435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4" name="Rectangle 3">
            <a:extLst>
              <a:ext uri="{FF2B5EF4-FFF2-40B4-BE49-F238E27FC236}">
                <a16:creationId xmlns:a16="http://schemas.microsoft.com/office/drawing/2014/main" id="{B3CD936F-9177-B7FA-E4EB-6DBC13C8C94C}"/>
              </a:ext>
            </a:extLst>
          </p:cNvPr>
          <p:cNvSpPr/>
          <p:nvPr userDrawn="1"/>
        </p:nvSpPr>
        <p:spPr>
          <a:xfrm>
            <a:off x="0" y="0"/>
            <a:ext cx="9219414" cy="5228341"/>
          </a:xfrm>
          <a:prstGeom prst="rect">
            <a:avLst/>
          </a:prstGeom>
          <a:solidFill>
            <a:srgbClr val="3B9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360"/>
              </a:lnSpc>
            </a:pPr>
            <a:endParaRPr lang="en-US" b="1" i="0">
              <a:latin typeface="Arial" panose="020B0604020202020204" pitchFamily="34" charset="0"/>
            </a:endParaRPr>
          </a:p>
        </p:txBody>
      </p:sp>
    </p:spTree>
    <p:extLst>
      <p:ext uri="{BB962C8B-B14F-4D97-AF65-F5344CB8AC3E}">
        <p14:creationId xmlns:p14="http://schemas.microsoft.com/office/powerpoint/2010/main" val="207976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MAIN TEMPLATE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7AF5C-7B4C-68EF-074C-BD90D56F27E1}"/>
              </a:ext>
            </a:extLst>
          </p:cNvPr>
          <p:cNvSpPr/>
          <p:nvPr userDrawn="1"/>
        </p:nvSpPr>
        <p:spPr>
          <a:xfrm>
            <a:off x="0" y="0"/>
            <a:ext cx="9144000" cy="51435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4" name="Rectangle 3">
            <a:extLst>
              <a:ext uri="{FF2B5EF4-FFF2-40B4-BE49-F238E27FC236}">
                <a16:creationId xmlns:a16="http://schemas.microsoft.com/office/drawing/2014/main" id="{B3CD936F-9177-B7FA-E4EB-6DBC13C8C94C}"/>
              </a:ext>
            </a:extLst>
          </p:cNvPr>
          <p:cNvSpPr/>
          <p:nvPr userDrawn="1"/>
        </p:nvSpPr>
        <p:spPr>
          <a:xfrm>
            <a:off x="0" y="0"/>
            <a:ext cx="9219414" cy="5228341"/>
          </a:xfrm>
          <a:prstGeom prst="rect">
            <a:avLst/>
          </a:prstGeom>
          <a:solidFill>
            <a:srgbClr val="E5F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360"/>
              </a:lnSpc>
            </a:pPr>
            <a:endParaRPr lang="en-US" b="1" i="0">
              <a:latin typeface="Arial" panose="020B0604020202020204" pitchFamily="34" charset="0"/>
            </a:endParaRPr>
          </a:p>
        </p:txBody>
      </p:sp>
    </p:spTree>
    <p:extLst>
      <p:ext uri="{BB962C8B-B14F-4D97-AF65-F5344CB8AC3E}">
        <p14:creationId xmlns:p14="http://schemas.microsoft.com/office/powerpoint/2010/main" val="377605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384721"/>
          </a:xfrm>
          <a:prstGeom prst="rect">
            <a:avLst/>
          </a:prstGeom>
        </p:spPr>
        <p:txBody>
          <a:bodyPr wrap="square" lIns="0" tIns="0" rIns="0" bIns="0">
            <a:spAutoFit/>
          </a:bodyPr>
          <a:lstStyle>
            <a:lvl1pPr>
              <a:defRPr sz="25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b="1" i="0">
                <a:solidFill>
                  <a:schemeClr val="tx1"/>
                </a:solidFill>
                <a:latin typeface="Arial" panose="020B0604020202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type="body" idx="1"/>
          </p:nvPr>
        </p:nvSpPr>
        <p:spPr/>
        <p:txBody>
          <a:bodyPr lIns="0" tIns="0" rIns="0" bIns="0"/>
          <a:lstStyle>
            <a:lvl1pPr>
              <a:defRPr b="1" i="0">
                <a:solidFill>
                  <a:schemeClr val="tx1"/>
                </a:solidFill>
                <a:latin typeface="Arial" panose="020B0604020202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b="1" i="0">
                <a:latin typeface="Arial" panose="020B0604020202020204" pitchFamily="34" charset="0"/>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b="1" i="0">
                <a:latin typeface="Arial" panose="020B0604020202020204" pitchFamily="34" charset="0"/>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bg1"/>
                </a:solidFill>
                <a:latin typeface="Arial" panose="020B0604020202020204" pitchFamily="34" charset="0"/>
                <a:cs typeface="Arial" panose="020B0604020202020204" pitchFamily="34" charset="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86932" y="414019"/>
            <a:ext cx="6170135" cy="384721"/>
          </a:xfrm>
          <a:prstGeom prst="rect">
            <a:avLst/>
          </a:prstGeom>
        </p:spPr>
        <p:txBody>
          <a:bodyPr wrap="square" lIns="0" tIns="0" rIns="0" bIns="0">
            <a:spAutoFit/>
          </a:bodyPr>
          <a:lstStyle>
            <a:lvl1pPr>
              <a:defRPr sz="2500" b="1" i="0">
                <a:solidFill>
                  <a:schemeClr val="bg1"/>
                </a:solidFill>
                <a:latin typeface="Arial"/>
                <a:cs typeface="Arial"/>
              </a:defRPr>
            </a:lvl1pPr>
          </a:lstStyle>
          <a:p>
            <a:endParaRPr/>
          </a:p>
        </p:txBody>
      </p:sp>
      <p:sp>
        <p:nvSpPr>
          <p:cNvPr id="3" name="Holder 3"/>
          <p:cNvSpPr>
            <a:spLocks noGrp="1"/>
          </p:cNvSpPr>
          <p:nvPr>
            <p:ph type="body" idx="1"/>
          </p:nvPr>
        </p:nvSpPr>
        <p:spPr>
          <a:xfrm>
            <a:off x="1407582" y="2009631"/>
            <a:ext cx="61087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7/11/2023</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98" r:id="rId1"/>
    <p:sldLayoutId id="2147483695" r:id="rId2"/>
    <p:sldLayoutId id="2147483696" r:id="rId3"/>
    <p:sldLayoutId id="2147483697" r:id="rId4"/>
    <p:sldLayoutId id="2147483661" r:id="rId5"/>
    <p:sldLayoutId id="2147483662" r:id="rId6"/>
    <p:sldLayoutId id="2147483663" r:id="rId7"/>
    <p:sldLayoutId id="2147483664" r:id="rId8"/>
    <p:sldLayoutId id="2147483665" r:id="rId9"/>
    <p:sldLayoutId id="2147483675" r:id="rId10"/>
    <p:sldLayoutId id="2147483687" r:id="rId11"/>
    <p:sldLayoutId id="2147483691" r:id="rId12"/>
    <p:sldLayoutId id="2147483692" r:id="rId13"/>
  </p:sldLayoutIdLst>
  <p:txStyles>
    <p:titleStyle>
      <a:lvl1pPr>
        <a:defRPr b="1" i="0">
          <a:latin typeface="Arial" panose="020B0604020202020204" pitchFamily="34" charset="0"/>
          <a:ea typeface="+mj-ea"/>
          <a:cs typeface="Arial" panose="020B0604020202020204" pitchFamily="34" charset="0"/>
        </a:defRPr>
      </a:lvl1pPr>
    </p:titleStyle>
    <p:bodyStyle>
      <a:lvl1pPr marL="0">
        <a:defRPr b="1" i="0">
          <a:latin typeface="Arial" panose="020B0604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A8FE00-AF2B-F844-AB68-009291CBAC32}"/>
              </a:ext>
            </a:extLst>
          </p:cNvPr>
          <p:cNvSpPr/>
          <p:nvPr userDrawn="1"/>
        </p:nvSpPr>
        <p:spPr>
          <a:xfrm>
            <a:off x="0" y="382"/>
            <a:ext cx="9144000" cy="39733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b="1" i="0">
              <a:latin typeface="Arial" panose="020B0604020202020204" pitchFamily="34" charset="0"/>
            </a:endParaRPr>
          </a:p>
        </p:txBody>
      </p:sp>
      <p:sp>
        <p:nvSpPr>
          <p:cNvPr id="8" name="Rectangle 7">
            <a:extLst>
              <a:ext uri="{FF2B5EF4-FFF2-40B4-BE49-F238E27FC236}">
                <a16:creationId xmlns:a16="http://schemas.microsoft.com/office/drawing/2014/main" id="{73CD6134-067A-BC4C-923B-76C6B07EF089}"/>
              </a:ext>
            </a:extLst>
          </p:cNvPr>
          <p:cNvSpPr/>
          <p:nvPr userDrawn="1"/>
        </p:nvSpPr>
        <p:spPr>
          <a:xfrm>
            <a:off x="0" y="4737295"/>
            <a:ext cx="9144000" cy="40620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b="1" i="0">
              <a:latin typeface="Arial" panose="020B0604020202020204" pitchFamily="34" charset="0"/>
            </a:endParaRPr>
          </a:p>
        </p:txBody>
      </p:sp>
      <p:sp>
        <p:nvSpPr>
          <p:cNvPr id="9" name="object 14">
            <a:extLst>
              <a:ext uri="{FF2B5EF4-FFF2-40B4-BE49-F238E27FC236}">
                <a16:creationId xmlns:a16="http://schemas.microsoft.com/office/drawing/2014/main" id="{4B700A58-3AC3-5949-B3A5-76C9B4FCBF96}"/>
              </a:ext>
            </a:extLst>
          </p:cNvPr>
          <p:cNvSpPr txBox="1">
            <a:spLocks/>
          </p:cNvSpPr>
          <p:nvPr userDrawn="1"/>
        </p:nvSpPr>
        <p:spPr>
          <a:xfrm>
            <a:off x="8321565" y="4894987"/>
            <a:ext cx="811926" cy="102592"/>
          </a:xfrm>
          <a:prstGeom prst="rect">
            <a:avLst/>
          </a:prstGeom>
          <a:ln>
            <a:noFill/>
          </a:ln>
        </p:spPr>
        <p:txBody>
          <a:bodyPr vert="horz" wrap="square" lIns="0" tIns="0" rIns="0" bIns="0" rtlCol="0">
            <a:spAutoFit/>
          </a:bodyPr>
          <a:lstStyle>
            <a:defPPr>
              <a:defRPr lang="en-US"/>
            </a:defPPr>
            <a:lvl1pPr marL="0" algn="l" defTabSz="914400" rtl="0" eaLnBrk="1" latinLnBrk="0" hangingPunct="1">
              <a:defRPr sz="1200" b="0" i="0" kern="1200">
                <a:solidFill>
                  <a:schemeClr val="bg1">
                    <a:lumMod val="50000"/>
                  </a:schemeClr>
                </a:solidFill>
                <a:latin typeface="Helvetica Neue Light" panose="02000403000000020004" pitchFamily="2" charset="0"/>
                <a:ea typeface="Helvetica Neue Light" panose="02000403000000020004" pitchFamily="2" charset="0"/>
                <a:cs typeface="Helvetica Neue Light" panose="020004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552" algn="ctr">
              <a:lnSpc>
                <a:spcPts val="773"/>
              </a:lnSpc>
            </a:pPr>
            <a:fld id="{81D60167-4931-47E6-BA6A-407CBD079E47}" type="slidenum">
              <a:rPr lang="en-US" sz="750" b="1" i="0" spc="-2">
                <a:solidFill>
                  <a:schemeClr val="bg1">
                    <a:lumMod val="75000"/>
                  </a:schemeClr>
                </a:solidFill>
                <a:latin typeface="Arial" panose="020B0604020202020204" pitchFamily="34" charset="0"/>
              </a:rPr>
              <a:pPr marL="11552" algn="ctr">
                <a:lnSpc>
                  <a:spcPts val="773"/>
                </a:lnSpc>
              </a:pPr>
              <a:t>‹#›</a:t>
            </a:fld>
            <a:endParaRPr lang="en-US" sz="750" b="1" i="0" spc="-2">
              <a:solidFill>
                <a:schemeClr val="bg1">
                  <a:lumMod val="75000"/>
                </a:schemeClr>
              </a:solidFill>
              <a:latin typeface="Arial" panose="020B0604020202020204" pitchFamily="34" charset="0"/>
            </a:endParaRPr>
          </a:p>
        </p:txBody>
      </p:sp>
      <p:sp>
        <p:nvSpPr>
          <p:cNvPr id="11" name="TextBox 10">
            <a:extLst>
              <a:ext uri="{FF2B5EF4-FFF2-40B4-BE49-F238E27FC236}">
                <a16:creationId xmlns:a16="http://schemas.microsoft.com/office/drawing/2014/main" id="{9DE6646E-1C3D-6141-B682-B120B5B8E7BF}"/>
              </a:ext>
            </a:extLst>
          </p:cNvPr>
          <p:cNvSpPr txBox="1"/>
          <p:nvPr userDrawn="1"/>
        </p:nvSpPr>
        <p:spPr>
          <a:xfrm>
            <a:off x="4087191" y="4869866"/>
            <a:ext cx="1912703" cy="161583"/>
          </a:xfrm>
          <a:prstGeom prst="rect">
            <a:avLst/>
          </a:prstGeom>
          <a:noFill/>
        </p:spPr>
        <p:txBody>
          <a:bodyPr wrap="none" rtlCol="0">
            <a:spAutoFit/>
          </a:bodyPr>
          <a:lstStyle/>
          <a:p>
            <a:pPr algn="r"/>
            <a:r>
              <a:rPr lang="en-US" sz="450" b="1" i="0">
                <a:solidFill>
                  <a:schemeClr val="bg1">
                    <a:lumMod val="75000"/>
                  </a:schemeClr>
                </a:solidFill>
                <a:latin typeface="Arial" panose="020B0604020202020204" pitchFamily="34" charset="0"/>
              </a:rPr>
              <a:t>Conﬁdential Property of Herbalife International of America, Inc.</a:t>
            </a:r>
          </a:p>
        </p:txBody>
      </p:sp>
      <p:sp>
        <p:nvSpPr>
          <p:cNvPr id="13" name="TextBox 12">
            <a:extLst>
              <a:ext uri="{FF2B5EF4-FFF2-40B4-BE49-F238E27FC236}">
                <a16:creationId xmlns:a16="http://schemas.microsoft.com/office/drawing/2014/main" id="{19C83CB6-6143-8049-8027-4610F72AA797}"/>
              </a:ext>
            </a:extLst>
          </p:cNvPr>
          <p:cNvSpPr txBox="1"/>
          <p:nvPr userDrawn="1"/>
        </p:nvSpPr>
        <p:spPr>
          <a:xfrm>
            <a:off x="6114554" y="4787685"/>
            <a:ext cx="1768193" cy="253916"/>
          </a:xfrm>
          <a:prstGeom prst="rect">
            <a:avLst/>
          </a:prstGeom>
          <a:noFill/>
        </p:spPr>
        <p:txBody>
          <a:bodyPr wrap="square" rtlCol="0">
            <a:spAutoFit/>
          </a:bodyPr>
          <a:lstStyle/>
          <a:p>
            <a:r>
              <a:rPr lang="en-US" sz="525" b="1" i="0" spc="225">
                <a:solidFill>
                  <a:schemeClr val="bg1">
                    <a:lumMod val="75000"/>
                  </a:schemeClr>
                </a:solidFill>
                <a:latin typeface="Arial" panose="020B0604020202020204" pitchFamily="34" charset="0"/>
              </a:rPr>
              <a:t>R&amp;A TASK FORCE</a:t>
            </a:r>
          </a:p>
          <a:p>
            <a:r>
              <a:rPr lang="en-US" sz="525" b="1" i="0">
                <a:solidFill>
                  <a:schemeClr val="bg1">
                    <a:lumMod val="75000"/>
                  </a:schemeClr>
                </a:solidFill>
                <a:latin typeface="Arial" panose="020B0604020202020204" pitchFamily="34" charset="0"/>
              </a:rPr>
              <a:t>Version 01  |  August 2022</a:t>
            </a:r>
          </a:p>
        </p:txBody>
      </p:sp>
      <p:cxnSp>
        <p:nvCxnSpPr>
          <p:cNvPr id="14" name="Straight Connector 13">
            <a:extLst>
              <a:ext uri="{FF2B5EF4-FFF2-40B4-BE49-F238E27FC236}">
                <a16:creationId xmlns:a16="http://schemas.microsoft.com/office/drawing/2014/main" id="{EA85F979-77DF-FF48-ACD0-FDB3602FF0CE}"/>
              </a:ext>
            </a:extLst>
          </p:cNvPr>
          <p:cNvCxnSpPr>
            <a:cxnSpLocks/>
          </p:cNvCxnSpPr>
          <p:nvPr userDrawn="1"/>
        </p:nvCxnSpPr>
        <p:spPr>
          <a:xfrm>
            <a:off x="8311056" y="4810496"/>
            <a:ext cx="2627" cy="26516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13D31E-4198-E24D-A777-0EA78B1A98E1}"/>
              </a:ext>
            </a:extLst>
          </p:cNvPr>
          <p:cNvCxnSpPr>
            <a:cxnSpLocks/>
          </p:cNvCxnSpPr>
          <p:nvPr userDrawn="1"/>
        </p:nvCxnSpPr>
        <p:spPr>
          <a:xfrm>
            <a:off x="6095105" y="4793330"/>
            <a:ext cx="2627" cy="26516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749C2A0-D44D-504A-94C2-2CA35246335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0211" y="4789468"/>
            <a:ext cx="1280212" cy="253916"/>
          </a:xfrm>
          <a:prstGeom prst="rect">
            <a:avLst/>
          </a:prstGeom>
          <a:solidFill>
            <a:schemeClr val="bg1"/>
          </a:solidFill>
        </p:spPr>
      </p:pic>
    </p:spTree>
    <p:extLst>
      <p:ext uri="{BB962C8B-B14F-4D97-AF65-F5344CB8AC3E}">
        <p14:creationId xmlns:p14="http://schemas.microsoft.com/office/powerpoint/2010/main" val="521537057"/>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68580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2" indent="-171452" algn="l" defTabSz="68580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6" indent="-171452" algn="l" defTabSz="68580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61" indent="-171452" algn="l" defTabSz="68580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65"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69"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74"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78"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2"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86" indent="-171452" algn="l" defTabSz="6858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9" rtl="0" eaLnBrk="1" latinLnBrk="0" hangingPunct="1">
        <a:defRPr sz="1350" kern="1200">
          <a:solidFill>
            <a:schemeClr val="tx1"/>
          </a:solidFill>
          <a:latin typeface="+mn-lt"/>
          <a:ea typeface="+mn-ea"/>
          <a:cs typeface="+mn-cs"/>
        </a:defRPr>
      </a:lvl1pPr>
      <a:lvl2pPr marL="342904" algn="l" defTabSz="685809" rtl="0" eaLnBrk="1" latinLnBrk="0" hangingPunct="1">
        <a:defRPr sz="1350" kern="1200">
          <a:solidFill>
            <a:schemeClr val="tx1"/>
          </a:solidFill>
          <a:latin typeface="+mn-lt"/>
          <a:ea typeface="+mn-ea"/>
          <a:cs typeface="+mn-cs"/>
        </a:defRPr>
      </a:lvl2pPr>
      <a:lvl3pPr marL="685809" algn="l" defTabSz="685809" rtl="0" eaLnBrk="1" latinLnBrk="0" hangingPunct="1">
        <a:defRPr sz="1350" kern="1200">
          <a:solidFill>
            <a:schemeClr val="tx1"/>
          </a:solidFill>
          <a:latin typeface="+mn-lt"/>
          <a:ea typeface="+mn-ea"/>
          <a:cs typeface="+mn-cs"/>
        </a:defRPr>
      </a:lvl3pPr>
      <a:lvl4pPr marL="1028713" algn="l" defTabSz="685809" rtl="0" eaLnBrk="1" latinLnBrk="0" hangingPunct="1">
        <a:defRPr sz="1350" kern="1200">
          <a:solidFill>
            <a:schemeClr val="tx1"/>
          </a:solidFill>
          <a:latin typeface="+mn-lt"/>
          <a:ea typeface="+mn-ea"/>
          <a:cs typeface="+mn-cs"/>
        </a:defRPr>
      </a:lvl4pPr>
      <a:lvl5pPr marL="1371617" algn="l" defTabSz="685809" rtl="0" eaLnBrk="1" latinLnBrk="0" hangingPunct="1">
        <a:defRPr sz="1350" kern="1200">
          <a:solidFill>
            <a:schemeClr val="tx1"/>
          </a:solidFill>
          <a:latin typeface="+mn-lt"/>
          <a:ea typeface="+mn-ea"/>
          <a:cs typeface="+mn-cs"/>
        </a:defRPr>
      </a:lvl5pPr>
      <a:lvl6pPr marL="1714521" algn="l" defTabSz="685809" rtl="0" eaLnBrk="1" latinLnBrk="0" hangingPunct="1">
        <a:defRPr sz="1350" kern="1200">
          <a:solidFill>
            <a:schemeClr val="tx1"/>
          </a:solidFill>
          <a:latin typeface="+mn-lt"/>
          <a:ea typeface="+mn-ea"/>
          <a:cs typeface="+mn-cs"/>
        </a:defRPr>
      </a:lvl6pPr>
      <a:lvl7pPr marL="2057426" algn="l" defTabSz="685809" rtl="0" eaLnBrk="1" latinLnBrk="0" hangingPunct="1">
        <a:defRPr sz="1350" kern="1200">
          <a:solidFill>
            <a:schemeClr val="tx1"/>
          </a:solidFill>
          <a:latin typeface="+mn-lt"/>
          <a:ea typeface="+mn-ea"/>
          <a:cs typeface="+mn-cs"/>
        </a:defRPr>
      </a:lvl7pPr>
      <a:lvl8pPr marL="2400330" algn="l" defTabSz="685809" rtl="0" eaLnBrk="1" latinLnBrk="0" hangingPunct="1">
        <a:defRPr sz="1350" kern="1200">
          <a:solidFill>
            <a:schemeClr val="tx1"/>
          </a:solidFill>
          <a:latin typeface="+mn-lt"/>
          <a:ea typeface="+mn-ea"/>
          <a:cs typeface="+mn-cs"/>
        </a:defRPr>
      </a:lvl8pPr>
      <a:lvl9pPr marL="2743234" algn="l" defTabSz="68580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a:extLst>
              <a:ext uri="{FF2B5EF4-FFF2-40B4-BE49-F238E27FC236}">
                <a16:creationId xmlns:a16="http://schemas.microsoft.com/office/drawing/2014/main" id="{F65C9304-FE17-8742-8754-C13450EC1E3F}"/>
              </a:ext>
            </a:extLst>
          </p:cNvPr>
          <p:cNvSpPr/>
          <p:nvPr userDrawn="1"/>
        </p:nvSpPr>
        <p:spPr>
          <a:xfrm>
            <a:off x="8692133" y="4925749"/>
            <a:ext cx="449267" cy="121188"/>
          </a:xfrm>
          <a:prstGeom prst="rect">
            <a:avLst/>
          </a:prstGeom>
          <a:ln w="12700">
            <a:miter lim="400000"/>
          </a:ln>
          <a:extLst>
            <a:ext uri="{C572A759-6A51-4108-AA02-DFA0A04FC94B}">
              <ma14:wrappingTextBoxFlag xmlns:ma14="http://schemas.microsoft.com/office/mac/drawingml/2011/main" xmlns="" val="1"/>
            </a:ext>
          </a:extLst>
        </p:spPr>
        <p:txBody>
          <a:bodyPr wrap="square" lIns="14288" tIns="14288" rIns="14288" bIns="14288" anchor="ctr">
            <a:spAutoFit/>
          </a:bodyPr>
          <a:lstStyle/>
          <a:p>
            <a:pPr algn="ctr">
              <a:defRPr sz="2400"/>
            </a:pPr>
            <a:fld id="{86CB4B4D-7CA3-9044-876B-883B54F8677D}" type="slidenum">
              <a:rPr sz="600" b="1" i="0">
                <a:solidFill>
                  <a:schemeClr val="tx1">
                    <a:lumMod val="65000"/>
                    <a:lumOff val="35000"/>
                  </a:schemeClr>
                </a:solidFill>
                <a:latin typeface="Arial" panose="020B0604020202020204" pitchFamily="34" charset="0"/>
                <a:cs typeface="Arial" panose="020B0604020202020204" pitchFamily="34" charset="0"/>
              </a:rPr>
              <a:pPr algn="ctr">
                <a:defRPr sz="2400"/>
              </a:pPr>
              <a:t>‹#›</a:t>
            </a:fld>
            <a:r>
              <a:rPr sz="600" b="1" i="0">
                <a:solidFill>
                  <a:schemeClr val="tx1">
                    <a:lumMod val="65000"/>
                    <a:lumOff val="35000"/>
                  </a:schemeClr>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4F2A14E-2FA7-7F41-B559-FB63F0631BD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8934" y="4883639"/>
            <a:ext cx="894284" cy="182187"/>
          </a:xfrm>
          <a:prstGeom prst="rect">
            <a:avLst/>
          </a:prstGeom>
        </p:spPr>
      </p:pic>
      <p:cxnSp>
        <p:nvCxnSpPr>
          <p:cNvPr id="9" name="Straight Connector 8">
            <a:extLst>
              <a:ext uri="{FF2B5EF4-FFF2-40B4-BE49-F238E27FC236}">
                <a16:creationId xmlns:a16="http://schemas.microsoft.com/office/drawing/2014/main" id="{BDFF3046-5DCF-7146-BEC9-220B31651883}"/>
              </a:ext>
            </a:extLst>
          </p:cNvPr>
          <p:cNvCxnSpPr>
            <a:cxnSpLocks/>
          </p:cNvCxnSpPr>
          <p:nvPr userDrawn="1"/>
        </p:nvCxnSpPr>
        <p:spPr>
          <a:xfrm>
            <a:off x="8692133" y="4865007"/>
            <a:ext cx="0" cy="219456"/>
          </a:xfrm>
          <a:prstGeom prst="line">
            <a:avLst/>
          </a:prstGeom>
          <a:noFill/>
          <a:ln w="6350" cap="flat">
            <a:solidFill>
              <a:srgbClr val="78BE20"/>
            </a:solidFill>
            <a:prstDash val="solid"/>
            <a:miter lim="400000"/>
          </a:ln>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id="{F9127F12-C31F-144E-B918-1F5BEF70EEBD}"/>
              </a:ext>
            </a:extLst>
          </p:cNvPr>
          <p:cNvSpPr/>
          <p:nvPr userDrawn="1"/>
        </p:nvSpPr>
        <p:spPr>
          <a:xfrm>
            <a:off x="0" y="4689439"/>
            <a:ext cx="9144000" cy="134652"/>
          </a:xfrm>
          <a:prstGeom prst="rect">
            <a:avLst/>
          </a:prstGeom>
          <a:solidFill>
            <a:srgbClr val="78BE2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375" b="1" i="0" u="none" strike="noStrike" cap="none" spc="0" normalizeH="0" baseline="0">
              <a:ln>
                <a:noFill/>
              </a:ln>
              <a:solidFill>
                <a:srgbClr val="FFFFFF"/>
              </a:solidFill>
              <a:effectLst/>
              <a:uFillTx/>
              <a:latin typeface="Arial" panose="020B0604020202020204" pitchFamily="34" charset="0"/>
              <a:ea typeface="+mn-ea"/>
              <a:cs typeface="Arial" panose="020B0604020202020204" pitchFamily="34" charset="0"/>
              <a:sym typeface="Helvetica Light"/>
            </a:endParaRPr>
          </a:p>
        </p:txBody>
      </p:sp>
      <p:sp>
        <p:nvSpPr>
          <p:cNvPr id="11" name="TextBox 10">
            <a:extLst>
              <a:ext uri="{FF2B5EF4-FFF2-40B4-BE49-F238E27FC236}">
                <a16:creationId xmlns:a16="http://schemas.microsoft.com/office/drawing/2014/main" id="{60011F38-CA7D-9D46-99CE-9F7160D5BC65}"/>
              </a:ext>
            </a:extLst>
          </p:cNvPr>
          <p:cNvSpPr txBox="1"/>
          <p:nvPr userDrawn="1"/>
        </p:nvSpPr>
        <p:spPr>
          <a:xfrm>
            <a:off x="7690999" y="4838226"/>
            <a:ext cx="995465" cy="2962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a:lnSpc>
                <a:spcPct val="100000"/>
              </a:lnSpc>
            </a:pPr>
            <a:r>
              <a:rPr lang="en-US" sz="525" b="1" i="0">
                <a:solidFill>
                  <a:schemeClr val="tx1">
                    <a:lumMod val="65000"/>
                    <a:lumOff val="35000"/>
                  </a:schemeClr>
                </a:solidFill>
                <a:latin typeface="Arial" panose="020B0604020202020204" pitchFamily="34" charset="0"/>
              </a:rPr>
              <a:t>Worldwide Creative Services</a:t>
            </a:r>
          </a:p>
          <a:p>
            <a:pPr algn="r">
              <a:lnSpc>
                <a:spcPct val="100000"/>
              </a:lnSpc>
            </a:pPr>
            <a:r>
              <a:rPr lang="en-US" sz="900" b="1" i="0">
                <a:solidFill>
                  <a:schemeClr val="tx1">
                    <a:lumMod val="65000"/>
                    <a:lumOff val="35000"/>
                  </a:schemeClr>
                </a:solidFill>
                <a:latin typeface="Arial" panose="020B0604020202020204" pitchFamily="34" charset="0"/>
              </a:rPr>
              <a:t>POD 1</a:t>
            </a:r>
          </a:p>
        </p:txBody>
      </p:sp>
    </p:spTree>
    <p:extLst>
      <p:ext uri="{BB962C8B-B14F-4D97-AF65-F5344CB8AC3E}">
        <p14:creationId xmlns:p14="http://schemas.microsoft.com/office/powerpoint/2010/main" val="17125063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eg"/><Relationship Id="rId7"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emf"/><Relationship Id="rId7" Type="http://schemas.openxmlformats.org/officeDocument/2006/relationships/image" Target="../media/image67.emf"/><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6.emf"/><Relationship Id="rId5" Type="http://schemas.openxmlformats.org/officeDocument/2006/relationships/image" Target="../media/image65.emf"/><Relationship Id="rId10" Type="http://schemas.openxmlformats.org/officeDocument/2006/relationships/image" Target="../media/image41.svg"/><Relationship Id="rId4" Type="http://schemas.openxmlformats.org/officeDocument/2006/relationships/image" Target="../media/image64.em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69.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1.sv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83.em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emf"/><Relationship Id="rId1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19.emf"/><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media/image8.svg"/><Relationship Id="rId9" Type="http://schemas.openxmlformats.org/officeDocument/2006/relationships/image" Target="../media/image21.emf"/><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6.emf"/><Relationship Id="rId11" Type="http://schemas.openxmlformats.org/officeDocument/2006/relationships/image" Target="../media/image41.svg"/><Relationship Id="rId5" Type="http://schemas.openxmlformats.org/officeDocument/2006/relationships/image" Target="../media/image35.emf"/><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emf"/></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taking a selfie&#10;&#10;Description automatically generated">
            <a:extLst>
              <a:ext uri="{FF2B5EF4-FFF2-40B4-BE49-F238E27FC236}">
                <a16:creationId xmlns:a16="http://schemas.microsoft.com/office/drawing/2014/main" id="{BBC1CCCE-25D6-9088-1524-0C71AEE3E5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58" b="7856"/>
          <a:stretch/>
        </p:blipFill>
        <p:spPr>
          <a:xfrm>
            <a:off x="1" y="-1"/>
            <a:ext cx="9144000" cy="5143501"/>
          </a:xfrm>
          <a:prstGeom prst="rect">
            <a:avLst/>
          </a:prstGeom>
        </p:spPr>
      </p:pic>
      <p:pic>
        <p:nvPicPr>
          <p:cNvPr id="9" name="Picture 8">
            <a:extLst>
              <a:ext uri="{FF2B5EF4-FFF2-40B4-BE49-F238E27FC236}">
                <a16:creationId xmlns:a16="http://schemas.microsoft.com/office/drawing/2014/main" id="{9C9DB87F-5EBF-A118-4E6C-A4E1C18C3AE3}"/>
              </a:ext>
            </a:extLst>
          </p:cNvPr>
          <p:cNvPicPr>
            <a:picLocks noChangeAspect="1"/>
          </p:cNvPicPr>
          <p:nvPr/>
        </p:nvPicPr>
        <p:blipFill>
          <a:blip r:embed="rId4" cstate="screen">
            <a:alphaModFix amt="16000"/>
            <a:extLst>
              <a:ext uri="{28A0092B-C50C-407E-A947-70E740481C1C}">
                <a14:useLocalDpi xmlns:a14="http://schemas.microsoft.com/office/drawing/2010/main"/>
              </a:ext>
            </a:extLst>
          </a:blip>
          <a:stretch>
            <a:fillRect/>
          </a:stretch>
        </p:blipFill>
        <p:spPr>
          <a:xfrm>
            <a:off x="-1" y="0"/>
            <a:ext cx="9144000" cy="5143501"/>
          </a:xfrm>
          <a:prstGeom prst="rect">
            <a:avLst/>
          </a:prstGeom>
        </p:spPr>
      </p:pic>
      <p:sp>
        <p:nvSpPr>
          <p:cNvPr id="3" name="TextBox 2">
            <a:extLst>
              <a:ext uri="{FF2B5EF4-FFF2-40B4-BE49-F238E27FC236}">
                <a16:creationId xmlns:a16="http://schemas.microsoft.com/office/drawing/2014/main" id="{DCB42350-28B6-7354-F07C-C1BA27194891}"/>
              </a:ext>
            </a:extLst>
          </p:cNvPr>
          <p:cNvSpPr txBox="1"/>
          <p:nvPr/>
        </p:nvSpPr>
        <p:spPr>
          <a:xfrm>
            <a:off x="294777" y="3300702"/>
            <a:ext cx="4980808" cy="1107996"/>
          </a:xfrm>
          <a:prstGeom prst="rect">
            <a:avLst/>
          </a:prstGeom>
          <a:noFill/>
        </p:spPr>
        <p:txBody>
          <a:bodyPr wrap="square" rtlCol="0">
            <a:spAutoFit/>
          </a:bodyPr>
          <a:lstStyle/>
          <a:p>
            <a:r>
              <a:rPr lang="en-US" sz="6600" b="1" dirty="0" err="1">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rPr>
              <a:t>Bem-vindo</a:t>
            </a:r>
            <a:endParaRPr lang="en-US" sz="6600" b="1" dirty="0">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62A9AD86-B681-FA4E-4796-60F59545BD82}"/>
              </a:ext>
            </a:extLst>
          </p:cNvPr>
          <p:cNvSpPr txBox="1"/>
          <p:nvPr/>
        </p:nvSpPr>
        <p:spPr>
          <a:xfrm>
            <a:off x="1478760" y="4049897"/>
            <a:ext cx="6586537" cy="584775"/>
          </a:xfrm>
          <a:prstGeom prst="rect">
            <a:avLst/>
          </a:prstGeom>
          <a:noFill/>
        </p:spPr>
        <p:txBody>
          <a:bodyPr wrap="square" rtlCol="0">
            <a:spAutoFit/>
          </a:bodyPr>
          <a:lstStyle/>
          <a:p>
            <a:r>
              <a:rPr lang="en-US" sz="3200" b="1" dirty="0">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rPr>
              <a:t>à </a:t>
            </a:r>
            <a:r>
              <a:rPr lang="en-US" sz="3200" b="1" dirty="0" err="1">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rPr>
              <a:t>oportunidade</a:t>
            </a:r>
            <a:endParaRPr lang="en-US" sz="3200" b="1" dirty="0">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0337742F-301D-926D-BE10-E513C1338C03}"/>
              </a:ext>
            </a:extLst>
          </p:cNvPr>
          <p:cNvSpPr txBox="1"/>
          <p:nvPr/>
        </p:nvSpPr>
        <p:spPr>
          <a:xfrm>
            <a:off x="785781" y="4427932"/>
            <a:ext cx="4934562" cy="523220"/>
          </a:xfrm>
          <a:prstGeom prst="rect">
            <a:avLst/>
          </a:prstGeom>
          <a:noFill/>
        </p:spPr>
        <p:txBody>
          <a:bodyPr wrap="square" rtlCol="0">
            <a:spAutoFit/>
          </a:bodyPr>
          <a:lstStyle/>
          <a:p>
            <a:r>
              <a:rPr lang="en-US" sz="2620" b="1" dirty="0">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rPr>
              <a:t>de </a:t>
            </a:r>
            <a:r>
              <a:rPr lang="en-US" sz="2620" b="1" dirty="0" err="1">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rPr>
              <a:t>negócio</a:t>
            </a:r>
            <a:r>
              <a:rPr lang="en-US" sz="2620" b="1" dirty="0">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rPr>
              <a:t> </a:t>
            </a:r>
            <a:r>
              <a:rPr lang="en-US" sz="2800" b="1" dirty="0">
                <a:solidFill>
                  <a:schemeClr val="bg1"/>
                </a:solidFill>
                <a:effectLst>
                  <a:outerShdw blurRad="345191" dist="82061" dir="2700000" algn="tl" rotWithShape="0">
                    <a:prstClr val="black">
                      <a:alpha val="26000"/>
                    </a:prstClr>
                  </a:outerShdw>
                </a:effectLst>
                <a:latin typeface="Arial Black" panose="020B0604020202020204" pitchFamily="34" charset="0"/>
                <a:cs typeface="Arial Black" panose="020B0604020202020204" pitchFamily="34" charset="0"/>
              </a:rPr>
              <a:t>Herbalife</a:t>
            </a:r>
          </a:p>
        </p:txBody>
      </p:sp>
    </p:spTree>
    <p:extLst>
      <p:ext uri="{BB962C8B-B14F-4D97-AF65-F5344CB8AC3E}">
        <p14:creationId xmlns:p14="http://schemas.microsoft.com/office/powerpoint/2010/main" val="1317663559"/>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3" descr="A blue sky with clouds&#10;&#10;Description automatically generated with low confidence">
            <a:extLst>
              <a:ext uri="{FF2B5EF4-FFF2-40B4-BE49-F238E27FC236}">
                <a16:creationId xmlns:a16="http://schemas.microsoft.com/office/drawing/2014/main" id="{B75BED3B-314F-DADA-7C9A-DE8FDB9446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022" b="-80"/>
          <a:stretch/>
        </p:blipFill>
        <p:spPr>
          <a:xfrm>
            <a:off x="4680822" y="1761121"/>
            <a:ext cx="2099014" cy="1612558"/>
          </a:xfrm>
          <a:prstGeom prst="rect">
            <a:avLst/>
          </a:prstGeom>
        </p:spPr>
      </p:pic>
      <p:pic>
        <p:nvPicPr>
          <p:cNvPr id="33" name="Picture 32" descr="Logo&#10;&#10;Description automatically generated">
            <a:extLst>
              <a:ext uri="{FF2B5EF4-FFF2-40B4-BE49-F238E27FC236}">
                <a16:creationId xmlns:a16="http://schemas.microsoft.com/office/drawing/2014/main" id="{F6DB48A9-ACCC-7AC5-2C35-BA3B836A28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8615" y="2972934"/>
            <a:ext cx="291003" cy="256768"/>
          </a:xfrm>
          <a:prstGeom prst="rect">
            <a:avLst/>
          </a:prstGeom>
        </p:spPr>
      </p:pic>
      <p:pic>
        <p:nvPicPr>
          <p:cNvPr id="32" name="Picture 31">
            <a:extLst>
              <a:ext uri="{FF2B5EF4-FFF2-40B4-BE49-F238E27FC236}">
                <a16:creationId xmlns:a16="http://schemas.microsoft.com/office/drawing/2014/main" id="{06BCDE36-234C-0974-24DA-21B45AA48F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72855" y="1765288"/>
            <a:ext cx="2156914" cy="1612924"/>
          </a:xfrm>
          <a:prstGeom prst="rect">
            <a:avLst/>
          </a:prstGeom>
        </p:spPr>
      </p:pic>
      <p:grpSp>
        <p:nvGrpSpPr>
          <p:cNvPr id="27" name="Group 26">
            <a:extLst>
              <a:ext uri="{FF2B5EF4-FFF2-40B4-BE49-F238E27FC236}">
                <a16:creationId xmlns:a16="http://schemas.microsoft.com/office/drawing/2014/main" id="{C98FB4DC-D475-964E-2B19-8E5F2A724677}"/>
              </a:ext>
            </a:extLst>
          </p:cNvPr>
          <p:cNvGrpSpPr>
            <a:grpSpLocks noChangeAspect="1"/>
          </p:cNvGrpSpPr>
          <p:nvPr/>
        </p:nvGrpSpPr>
        <p:grpSpPr>
          <a:xfrm>
            <a:off x="2401154" y="1760138"/>
            <a:ext cx="2128085" cy="1601508"/>
            <a:chOff x="20" y="961"/>
            <a:chExt cx="7109081" cy="5350000"/>
          </a:xfrm>
        </p:grpSpPr>
        <p:pic>
          <p:nvPicPr>
            <p:cNvPr id="28" name="Picture 27">
              <a:extLst>
                <a:ext uri="{FF2B5EF4-FFF2-40B4-BE49-F238E27FC236}">
                  <a16:creationId xmlns:a16="http://schemas.microsoft.com/office/drawing/2014/main" id="{2AA4E6AC-7D19-95BE-6EF2-AA3787018A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r="26839" b="746"/>
            <a:stretch/>
          </p:blipFill>
          <p:spPr>
            <a:xfrm>
              <a:off x="20" y="961"/>
              <a:ext cx="7011970" cy="5350000"/>
            </a:xfrm>
            <a:prstGeom prst="rect">
              <a:avLst/>
            </a:prstGeom>
          </p:spPr>
        </p:pic>
        <p:sp>
          <p:nvSpPr>
            <p:cNvPr id="29" name="TextBox 28">
              <a:extLst>
                <a:ext uri="{FF2B5EF4-FFF2-40B4-BE49-F238E27FC236}">
                  <a16:creationId xmlns:a16="http://schemas.microsoft.com/office/drawing/2014/main" id="{6824DE24-EDE7-D10B-5872-FA8F87D12CF2}"/>
                </a:ext>
              </a:extLst>
            </p:cNvPr>
            <p:cNvSpPr txBox="1"/>
            <p:nvPr/>
          </p:nvSpPr>
          <p:spPr>
            <a:xfrm>
              <a:off x="906101" y="2261720"/>
              <a:ext cx="6203000" cy="2176058"/>
            </a:xfrm>
            <a:prstGeom prst="rect">
              <a:avLst/>
            </a:prstGeom>
            <a:noFill/>
          </p:spPr>
          <p:txBody>
            <a:bodyPr wrap="square" lIns="0" tIns="0" rIns="0" bIns="0" rtlCol="0">
              <a:spAutoFit/>
            </a:bodyPr>
            <a:lstStyle/>
            <a:p>
              <a:pPr algn="l" rtl="0">
                <a:lnSpc>
                  <a:spcPts val="6000"/>
                </a:lnSpc>
              </a:pPr>
              <a:r>
                <a:rPr lang="en-ID" sz="2200" b="1" dirty="0" err="1">
                  <a:solidFill>
                    <a:schemeClr val="bg1"/>
                  </a:solidFill>
                  <a:latin typeface="Arial Black" panose="020B0A04020102020204" pitchFamily="34" charset="0"/>
                  <a:cs typeface="Plus Jakarta Sans SemiBold" pitchFamily="2" charset="0"/>
                </a:rPr>
                <a:t>Bem-estar</a:t>
              </a:r>
              <a:endParaRPr lang="en-ID" sz="2200" b="1" dirty="0">
                <a:solidFill>
                  <a:schemeClr val="bg1"/>
                </a:solidFill>
                <a:latin typeface="Arial Black" panose="020B0A04020102020204" pitchFamily="34" charset="0"/>
                <a:cs typeface="Plus Jakarta Sans SemiBold" pitchFamily="2" charset="0"/>
              </a:endParaRPr>
            </a:p>
          </p:txBody>
        </p:sp>
      </p:grpSp>
      <p:grpSp>
        <p:nvGrpSpPr>
          <p:cNvPr id="2" name="Group 1">
            <a:extLst>
              <a:ext uri="{FF2B5EF4-FFF2-40B4-BE49-F238E27FC236}">
                <a16:creationId xmlns:a16="http://schemas.microsoft.com/office/drawing/2014/main" id="{985D921C-EB4E-779C-EBA2-2950EA3072B5}"/>
              </a:ext>
            </a:extLst>
          </p:cNvPr>
          <p:cNvGrpSpPr>
            <a:grpSpLocks noChangeAspect="1"/>
          </p:cNvGrpSpPr>
          <p:nvPr/>
        </p:nvGrpSpPr>
        <p:grpSpPr>
          <a:xfrm>
            <a:off x="175151" y="1742765"/>
            <a:ext cx="2214419" cy="1614104"/>
            <a:chOff x="-43228" y="-148943"/>
            <a:chExt cx="7353294" cy="5359863"/>
          </a:xfrm>
        </p:grpSpPr>
        <p:pic>
          <p:nvPicPr>
            <p:cNvPr id="4" name="Picture 3" descr="A person using a computer&#10;&#10;Description automatically generated with medium confidence">
              <a:extLst>
                <a:ext uri="{FF2B5EF4-FFF2-40B4-BE49-F238E27FC236}">
                  <a16:creationId xmlns:a16="http://schemas.microsoft.com/office/drawing/2014/main" id="{FD8CE898-5FD0-365B-5EC4-EA91E1E15D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98" t="1061" r="29144" b="2555"/>
            <a:stretch/>
          </p:blipFill>
          <p:spPr>
            <a:xfrm>
              <a:off x="-43228" y="-148943"/>
              <a:ext cx="6935876" cy="5359863"/>
            </a:xfrm>
            <a:prstGeom prst="rect">
              <a:avLst/>
            </a:prstGeom>
          </p:spPr>
        </p:pic>
        <p:sp>
          <p:nvSpPr>
            <p:cNvPr id="10" name="TextBox 9">
              <a:extLst>
                <a:ext uri="{FF2B5EF4-FFF2-40B4-BE49-F238E27FC236}">
                  <a16:creationId xmlns:a16="http://schemas.microsoft.com/office/drawing/2014/main" id="{EC05714D-869B-D403-ECA4-985DCC6CA09E}"/>
                </a:ext>
              </a:extLst>
            </p:cNvPr>
            <p:cNvSpPr txBox="1"/>
            <p:nvPr/>
          </p:nvSpPr>
          <p:spPr>
            <a:xfrm>
              <a:off x="460703" y="3033887"/>
              <a:ext cx="6849363" cy="1737218"/>
            </a:xfrm>
            <a:prstGeom prst="rect">
              <a:avLst/>
            </a:prstGeom>
            <a:noFill/>
          </p:spPr>
          <p:txBody>
            <a:bodyPr wrap="square" lIns="0" tIns="0" rIns="0" bIns="0" rtlCol="0">
              <a:spAutoFit/>
            </a:bodyPr>
            <a:lstStyle/>
            <a:p>
              <a:pPr algn="l" rtl="0">
                <a:lnSpc>
                  <a:spcPts val="2000"/>
                </a:lnSpc>
              </a:pPr>
              <a:r>
                <a:rPr lang="en-ID" sz="2200" b="1" dirty="0">
                  <a:solidFill>
                    <a:schemeClr val="bg1"/>
                  </a:solidFill>
                  <a:latin typeface="Arial Black" panose="020B0604020202020204" pitchFamily="34" charset="0"/>
                  <a:cs typeface="Arial Black" panose="020B0604020202020204" pitchFamily="34" charset="0"/>
                </a:rPr>
                <a:t>Peso </a:t>
              </a:r>
              <a:r>
                <a:rPr lang="en-ID" sz="2200" b="1" dirty="0" err="1">
                  <a:solidFill>
                    <a:schemeClr val="bg1"/>
                  </a:solidFill>
                  <a:latin typeface="Arial Black" panose="020B0604020202020204" pitchFamily="34" charset="0"/>
                  <a:cs typeface="Arial Black" panose="020B0604020202020204" pitchFamily="34" charset="0"/>
                </a:rPr>
                <a:t>Saudável</a:t>
              </a:r>
              <a:endParaRPr lang="en-ID" sz="2200" b="1" dirty="0">
                <a:solidFill>
                  <a:schemeClr val="bg1"/>
                </a:solidFill>
                <a:latin typeface="Arial Black" panose="020B0604020202020204" pitchFamily="34" charset="0"/>
                <a:cs typeface="Arial Black" panose="020B0604020202020204" pitchFamily="34" charset="0"/>
              </a:endParaRPr>
            </a:p>
          </p:txBody>
        </p:sp>
      </p:grpSp>
      <p:sp>
        <p:nvSpPr>
          <p:cNvPr id="6" name="TextBox 5">
            <a:extLst>
              <a:ext uri="{FF2B5EF4-FFF2-40B4-BE49-F238E27FC236}">
                <a16:creationId xmlns:a16="http://schemas.microsoft.com/office/drawing/2014/main" id="{14CDBDB5-C984-E2D3-C072-A556B31267E6}"/>
              </a:ext>
            </a:extLst>
          </p:cNvPr>
          <p:cNvSpPr txBox="1"/>
          <p:nvPr/>
        </p:nvSpPr>
        <p:spPr>
          <a:xfrm>
            <a:off x="188300" y="3423426"/>
            <a:ext cx="2075566" cy="646331"/>
          </a:xfrm>
          <a:prstGeom prst="rect">
            <a:avLst/>
          </a:prstGeom>
          <a:noFill/>
        </p:spPr>
        <p:txBody>
          <a:bodyPr wrap="square" lIns="91440" tIns="45720" rIns="91440" bIns="45720" anchor="t">
            <a:spAutoFit/>
          </a:bodyPr>
          <a:lstStyle/>
          <a:p>
            <a:pPr algn="l"/>
            <a:r>
              <a:rPr lang="en-US" sz="1200" dirty="0" err="1">
                <a:solidFill>
                  <a:schemeClr val="tx1">
                    <a:lumMod val="50000"/>
                    <a:lumOff val="50000"/>
                  </a:schemeClr>
                </a:solidFill>
                <a:latin typeface="Arial"/>
                <a:cs typeface="Arial"/>
              </a:rPr>
              <a:t>Alcance</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seu</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objetivo</a:t>
            </a:r>
            <a:r>
              <a:rPr lang="en-US" sz="1200" dirty="0">
                <a:solidFill>
                  <a:schemeClr val="tx1">
                    <a:lumMod val="50000"/>
                    <a:lumOff val="50000"/>
                  </a:schemeClr>
                </a:solidFill>
                <a:latin typeface="Arial"/>
                <a:cs typeface="Arial"/>
              </a:rPr>
              <a:t> de peso </a:t>
            </a:r>
            <a:r>
              <a:rPr lang="en-US" sz="1200" dirty="0" err="1">
                <a:solidFill>
                  <a:schemeClr val="tx1">
                    <a:lumMod val="50000"/>
                    <a:lumOff val="50000"/>
                  </a:schemeClr>
                </a:solidFill>
                <a:latin typeface="Arial"/>
                <a:cs typeface="Arial"/>
              </a:rPr>
              <a:t>saudável</a:t>
            </a:r>
            <a:r>
              <a:rPr lang="en-US" sz="1200" dirty="0">
                <a:solidFill>
                  <a:schemeClr val="tx1">
                    <a:lumMod val="50000"/>
                    <a:lumOff val="50000"/>
                  </a:schemeClr>
                </a:solidFill>
                <a:latin typeface="Arial"/>
                <a:cs typeface="Arial"/>
              </a:rPr>
              <a:t> com </a:t>
            </a:r>
            <a:r>
              <a:rPr lang="en-US" sz="1200" dirty="0" err="1">
                <a:solidFill>
                  <a:schemeClr val="tx1">
                    <a:lumMod val="50000"/>
                    <a:lumOff val="50000"/>
                  </a:schemeClr>
                </a:solidFill>
                <a:latin typeface="Arial"/>
                <a:cs typeface="Arial"/>
              </a:rPr>
              <a:t>nutrição</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balanceada</a:t>
            </a:r>
            <a:endParaRPr lang="en-US" sz="1600" dirty="0">
              <a:solidFill>
                <a:schemeClr val="tx1">
                  <a:lumMod val="50000"/>
                  <a:lumOff val="50000"/>
                </a:schemeClr>
              </a:solidFill>
            </a:endParaRPr>
          </a:p>
        </p:txBody>
      </p:sp>
      <p:sp>
        <p:nvSpPr>
          <p:cNvPr id="8" name="TextBox 7">
            <a:extLst>
              <a:ext uri="{FF2B5EF4-FFF2-40B4-BE49-F238E27FC236}">
                <a16:creationId xmlns:a16="http://schemas.microsoft.com/office/drawing/2014/main" id="{13A3AE75-5A9C-98BE-6F38-D6D8D4226CB6}"/>
              </a:ext>
            </a:extLst>
          </p:cNvPr>
          <p:cNvSpPr txBox="1"/>
          <p:nvPr/>
        </p:nvSpPr>
        <p:spPr>
          <a:xfrm>
            <a:off x="2332872" y="3421820"/>
            <a:ext cx="2167297" cy="461665"/>
          </a:xfrm>
          <a:prstGeom prst="rect">
            <a:avLst/>
          </a:prstGeom>
          <a:noFill/>
        </p:spPr>
        <p:txBody>
          <a:bodyPr wrap="square" lIns="91440" tIns="45720" rIns="91440" bIns="45720" anchor="t">
            <a:spAutoFit/>
          </a:bodyPr>
          <a:lstStyle/>
          <a:p>
            <a:pPr algn="l"/>
            <a:r>
              <a:rPr lang="en-US" sz="1200" dirty="0" err="1">
                <a:solidFill>
                  <a:schemeClr val="tx1">
                    <a:lumMod val="50000"/>
                    <a:lumOff val="50000"/>
                  </a:schemeClr>
                </a:solidFill>
                <a:latin typeface="Arial"/>
                <a:ea typeface="Helvetica Neue Light" panose="02000403000000020004" pitchFamily="2" charset="0"/>
                <a:cs typeface="Arial"/>
              </a:rPr>
              <a:t>Apoie</a:t>
            </a:r>
            <a:r>
              <a:rPr lang="en-US" sz="1200" dirty="0">
                <a:solidFill>
                  <a:schemeClr val="tx1">
                    <a:lumMod val="50000"/>
                    <a:lumOff val="50000"/>
                  </a:schemeClr>
                </a:solidFill>
                <a:latin typeface="Arial"/>
                <a:ea typeface="Helvetica Neue Light" panose="02000403000000020004" pitchFamily="2" charset="0"/>
                <a:cs typeface="Arial"/>
              </a:rPr>
              <a:t> o </a:t>
            </a:r>
            <a:r>
              <a:rPr lang="en-US" sz="1200" dirty="0" err="1">
                <a:solidFill>
                  <a:schemeClr val="tx1">
                    <a:lumMod val="50000"/>
                    <a:lumOff val="50000"/>
                  </a:schemeClr>
                </a:solidFill>
                <a:latin typeface="Arial"/>
                <a:ea typeface="Helvetica Neue Light" panose="02000403000000020004" pitchFamily="2" charset="0"/>
                <a:cs typeface="Arial"/>
              </a:rPr>
              <a:t>bem-estar</a:t>
            </a:r>
            <a:r>
              <a:rPr lang="en-US" sz="1200" dirty="0">
                <a:solidFill>
                  <a:schemeClr val="tx1">
                    <a:lumMod val="50000"/>
                    <a:lumOff val="50000"/>
                  </a:schemeClr>
                </a:solidFill>
                <a:latin typeface="Arial"/>
                <a:ea typeface="Helvetica Neue Light" panose="02000403000000020004" pitchFamily="2" charset="0"/>
                <a:cs typeface="Arial"/>
              </a:rPr>
              <a:t> </a:t>
            </a:r>
            <a:r>
              <a:rPr lang="en-US" sz="1200" dirty="0" err="1">
                <a:solidFill>
                  <a:schemeClr val="tx1">
                    <a:lumMod val="50000"/>
                    <a:lumOff val="50000"/>
                  </a:schemeClr>
                </a:solidFill>
                <a:latin typeface="Arial"/>
                <a:ea typeface="Helvetica Neue Light" panose="02000403000000020004" pitchFamily="2" charset="0"/>
                <a:cs typeface="Arial"/>
              </a:rPr>
              <a:t>diário</a:t>
            </a:r>
            <a:r>
              <a:rPr lang="en-US" sz="1200" dirty="0">
                <a:solidFill>
                  <a:schemeClr val="tx1">
                    <a:lumMod val="50000"/>
                    <a:lumOff val="50000"/>
                  </a:schemeClr>
                </a:solidFill>
                <a:latin typeface="Arial"/>
                <a:ea typeface="Helvetica Neue Light" panose="02000403000000020004" pitchFamily="2" charset="0"/>
                <a:cs typeface="Arial"/>
              </a:rPr>
              <a:t> e </a:t>
            </a:r>
            <a:r>
              <a:rPr lang="en-US" sz="1200" dirty="0" err="1">
                <a:solidFill>
                  <a:schemeClr val="tx1">
                    <a:lumMod val="50000"/>
                    <a:lumOff val="50000"/>
                  </a:schemeClr>
                </a:solidFill>
                <a:latin typeface="Arial"/>
                <a:ea typeface="Helvetica Neue Light" panose="02000403000000020004" pitchFamily="2" charset="0"/>
                <a:cs typeface="Arial"/>
              </a:rPr>
              <a:t>sinta</a:t>
            </a:r>
            <a:r>
              <a:rPr lang="en-US" sz="1200" dirty="0">
                <a:solidFill>
                  <a:schemeClr val="tx1">
                    <a:lumMod val="50000"/>
                    <a:lumOff val="50000"/>
                  </a:schemeClr>
                </a:solidFill>
                <a:latin typeface="Arial"/>
                <a:ea typeface="Helvetica Neue Light" panose="02000403000000020004" pitchFamily="2" charset="0"/>
                <a:cs typeface="Arial"/>
              </a:rPr>
              <a:t>-se com </a:t>
            </a:r>
            <a:r>
              <a:rPr lang="en-US" sz="1200" dirty="0" err="1">
                <a:solidFill>
                  <a:schemeClr val="tx1">
                    <a:lumMod val="50000"/>
                    <a:lumOff val="50000"/>
                  </a:schemeClr>
                </a:solidFill>
                <a:latin typeface="Arial"/>
                <a:ea typeface="Helvetica Neue Light" panose="02000403000000020004" pitchFamily="2" charset="0"/>
                <a:cs typeface="Arial"/>
              </a:rPr>
              <a:t>mais</a:t>
            </a:r>
            <a:r>
              <a:rPr lang="en-US" sz="1200" dirty="0">
                <a:solidFill>
                  <a:schemeClr val="tx1">
                    <a:lumMod val="50000"/>
                    <a:lumOff val="50000"/>
                  </a:schemeClr>
                </a:solidFill>
                <a:latin typeface="Arial"/>
                <a:ea typeface="Helvetica Neue Light" panose="02000403000000020004" pitchFamily="2" charset="0"/>
                <a:cs typeface="Arial"/>
              </a:rPr>
              <a:t> </a:t>
            </a:r>
            <a:r>
              <a:rPr lang="en-US" sz="1200" dirty="0" err="1">
                <a:solidFill>
                  <a:schemeClr val="tx1">
                    <a:lumMod val="50000"/>
                    <a:lumOff val="50000"/>
                  </a:schemeClr>
                </a:solidFill>
                <a:latin typeface="Arial"/>
                <a:ea typeface="Helvetica Neue Light" panose="02000403000000020004" pitchFamily="2" charset="0"/>
                <a:cs typeface="Arial"/>
              </a:rPr>
              <a:t>energia</a:t>
            </a:r>
            <a:endParaRPr lang="en-US" sz="1200" dirty="0">
              <a:solidFill>
                <a:schemeClr val="tx1">
                  <a:lumMod val="50000"/>
                  <a:lumOff val="50000"/>
                </a:schemeClr>
              </a:solidFill>
              <a:latin typeface="Arial"/>
              <a:cs typeface="Arial"/>
            </a:endParaRPr>
          </a:p>
        </p:txBody>
      </p:sp>
      <p:sp>
        <p:nvSpPr>
          <p:cNvPr id="9" name="TextBox 8">
            <a:extLst>
              <a:ext uri="{FF2B5EF4-FFF2-40B4-BE49-F238E27FC236}">
                <a16:creationId xmlns:a16="http://schemas.microsoft.com/office/drawing/2014/main" id="{F5216D4E-F942-30D8-394C-A0B5EE4219AD}"/>
              </a:ext>
            </a:extLst>
          </p:cNvPr>
          <p:cNvSpPr txBox="1"/>
          <p:nvPr/>
        </p:nvSpPr>
        <p:spPr>
          <a:xfrm>
            <a:off x="4633537" y="3421820"/>
            <a:ext cx="2146300" cy="646331"/>
          </a:xfrm>
          <a:prstGeom prst="rect">
            <a:avLst/>
          </a:prstGeom>
          <a:noFill/>
        </p:spPr>
        <p:txBody>
          <a:bodyPr wrap="square">
            <a:spAutoFit/>
          </a:bodyPr>
          <a:lstStyle/>
          <a:p>
            <a:pPr algn="l"/>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Melhore</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sua</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performance no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treino</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e viva um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estilo</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de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vida</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saudável</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e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ativo</a:t>
            </a:r>
            <a:endParaRPr lang="en-US" sz="1200" dirty="0">
              <a:solidFill>
                <a:schemeClr val="tx1">
                  <a:lumMod val="50000"/>
                  <a:lumOff val="50000"/>
                </a:schemeClr>
              </a:solidFill>
            </a:endParaRPr>
          </a:p>
        </p:txBody>
      </p:sp>
      <p:sp>
        <p:nvSpPr>
          <p:cNvPr id="3" name="Rectangle 4">
            <a:extLst>
              <a:ext uri="{FF2B5EF4-FFF2-40B4-BE49-F238E27FC236}">
                <a16:creationId xmlns:a16="http://schemas.microsoft.com/office/drawing/2014/main" id="{69C5205A-5FF3-FA65-C260-CED41B9AD1C0}"/>
              </a:ext>
            </a:extLst>
          </p:cNvPr>
          <p:cNvSpPr/>
          <p:nvPr/>
        </p:nvSpPr>
        <p:spPr>
          <a:xfrm>
            <a:off x="-82285" y="-57150"/>
            <a:ext cx="9308571" cy="1390374"/>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0">
              <a:latin typeface="Arial" panose="020B0604020202020204" pitchFamily="34" charset="0"/>
            </a:endParaRPr>
          </a:p>
        </p:txBody>
      </p:sp>
      <p:sp>
        <p:nvSpPr>
          <p:cNvPr id="5" name="TextBox 1">
            <a:extLst>
              <a:ext uri="{FF2B5EF4-FFF2-40B4-BE49-F238E27FC236}">
                <a16:creationId xmlns:a16="http://schemas.microsoft.com/office/drawing/2014/main" id="{21878FAB-D188-9E13-8D2F-4EC744E0DAED}"/>
              </a:ext>
            </a:extLst>
          </p:cNvPr>
          <p:cNvSpPr txBox="1"/>
          <p:nvPr/>
        </p:nvSpPr>
        <p:spPr>
          <a:xfrm>
            <a:off x="326908" y="76234"/>
            <a:ext cx="8126721" cy="1200329"/>
          </a:xfrm>
          <a:prstGeom prst="rect">
            <a:avLst/>
          </a:prstGeom>
          <a:noFill/>
          <a:ln>
            <a:noFill/>
          </a:ln>
          <a:effectLst/>
        </p:spPr>
        <p:txBody>
          <a:bodyPr wrap="square" rtlCol="0">
            <a:spAutoFit/>
          </a:bodyPr>
          <a:lstStyle/>
          <a:p>
            <a:pPr algn="l" defTabSz="128565" rtl="0"/>
            <a:r>
              <a:rPr lang="en-US" sz="36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Marca Nº #1 </a:t>
            </a:r>
            <a:r>
              <a:rPr lang="en-US" sz="36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em</a:t>
            </a:r>
            <a:r>
              <a:rPr lang="en-US" sz="36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6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controle</a:t>
            </a:r>
            <a:r>
              <a:rPr lang="en-US" sz="36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de peso e </a:t>
            </a:r>
            <a:r>
              <a:rPr lang="en-US" sz="36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bem-estar</a:t>
            </a:r>
            <a:endParaRPr lang="en-US" sz="36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19" name="Oval 18">
            <a:extLst>
              <a:ext uri="{FF2B5EF4-FFF2-40B4-BE49-F238E27FC236}">
                <a16:creationId xmlns:a16="http://schemas.microsoft.com/office/drawing/2014/main" id="{2B5FD101-F7CC-1C1D-4788-7AE9E5ED19CF}"/>
              </a:ext>
            </a:extLst>
          </p:cNvPr>
          <p:cNvSpPr>
            <a:spLocks noChangeAspect="1"/>
          </p:cNvSpPr>
          <p:nvPr/>
        </p:nvSpPr>
        <p:spPr>
          <a:xfrm>
            <a:off x="2172004" y="2359714"/>
            <a:ext cx="358201" cy="358201"/>
          </a:xfrm>
          <a:prstGeom prst="ellipse">
            <a:avLst/>
          </a:prstGeom>
          <a:solidFill>
            <a:srgbClr val="42A04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A0192D30-3DC8-E5B4-901E-0274CA307DFA}"/>
              </a:ext>
            </a:extLst>
          </p:cNvPr>
          <p:cNvSpPr>
            <a:spLocks noChangeAspect="1"/>
          </p:cNvSpPr>
          <p:nvPr/>
        </p:nvSpPr>
        <p:spPr>
          <a:xfrm>
            <a:off x="4400819" y="2359714"/>
            <a:ext cx="358201" cy="358201"/>
          </a:xfrm>
          <a:prstGeom prst="ellipse">
            <a:avLst/>
          </a:prstGeom>
          <a:solidFill>
            <a:srgbClr val="42A04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6F7D2CF8-EB9A-708F-BFE9-E8BF26B317B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8449" y="4702771"/>
            <a:ext cx="875101" cy="242111"/>
          </a:xfrm>
          <a:prstGeom prst="rect">
            <a:avLst/>
          </a:prstGeom>
        </p:spPr>
      </p:pic>
      <p:sp>
        <p:nvSpPr>
          <p:cNvPr id="31" name="TextBox 30">
            <a:extLst>
              <a:ext uri="{FF2B5EF4-FFF2-40B4-BE49-F238E27FC236}">
                <a16:creationId xmlns:a16="http://schemas.microsoft.com/office/drawing/2014/main" id="{462D8310-4326-0B69-3203-228E46F68B70}"/>
              </a:ext>
            </a:extLst>
          </p:cNvPr>
          <p:cNvSpPr txBox="1"/>
          <p:nvPr/>
        </p:nvSpPr>
        <p:spPr>
          <a:xfrm>
            <a:off x="4734576" y="2790593"/>
            <a:ext cx="1206038" cy="564257"/>
          </a:xfrm>
          <a:prstGeom prst="rect">
            <a:avLst/>
          </a:prstGeom>
          <a:noFill/>
        </p:spPr>
        <p:txBody>
          <a:bodyPr wrap="square" lIns="0" tIns="0" rIns="0" bIns="0" rtlCol="0">
            <a:spAutoFit/>
          </a:bodyPr>
          <a:lstStyle/>
          <a:p>
            <a:pPr algn="l" rtl="0">
              <a:lnSpc>
                <a:spcPts val="2220"/>
              </a:lnSpc>
            </a:pPr>
            <a:r>
              <a:rPr lang="en-ID" sz="2100" b="1" dirty="0">
                <a:solidFill>
                  <a:schemeClr val="bg1"/>
                </a:solidFill>
                <a:latin typeface="Arial Black" panose="020B0A04020102020204" pitchFamily="34" charset="0"/>
                <a:cs typeface="Plus Jakarta Sans SemiBold" pitchFamily="2" charset="0"/>
              </a:rPr>
              <a:t>Fit e </a:t>
            </a:r>
            <a:r>
              <a:rPr lang="en-ID" sz="2100" b="1" dirty="0" err="1">
                <a:solidFill>
                  <a:schemeClr val="bg1"/>
                </a:solidFill>
                <a:latin typeface="Arial Black" panose="020B0A04020102020204" pitchFamily="34" charset="0"/>
                <a:cs typeface="Plus Jakarta Sans SemiBold" pitchFamily="2" charset="0"/>
              </a:rPr>
              <a:t>Ativo</a:t>
            </a:r>
            <a:endParaRPr lang="en-ID" sz="2100" b="1" dirty="0">
              <a:solidFill>
                <a:schemeClr val="bg1"/>
              </a:solidFill>
              <a:latin typeface="Arial Black" panose="020B0A04020102020204" pitchFamily="34" charset="0"/>
              <a:cs typeface="Plus Jakarta Sans SemiBold" pitchFamily="2" charset="0"/>
            </a:endParaRPr>
          </a:p>
        </p:txBody>
      </p:sp>
      <p:pic>
        <p:nvPicPr>
          <p:cNvPr id="21" name="Picture 20" descr="A person and person running&#10;&#10;Description automatically generated with medium confidence">
            <a:extLst>
              <a:ext uri="{FF2B5EF4-FFF2-40B4-BE49-F238E27FC236}">
                <a16:creationId xmlns:a16="http://schemas.microsoft.com/office/drawing/2014/main" id="{241F708F-BD8C-04F4-CC8E-2149B00E02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2" r="12225"/>
          <a:stretch/>
        </p:blipFill>
        <p:spPr>
          <a:xfrm>
            <a:off x="6881196" y="1755812"/>
            <a:ext cx="2129526" cy="1608800"/>
          </a:xfrm>
          <a:prstGeom prst="rect">
            <a:avLst/>
          </a:prstGeom>
        </p:spPr>
      </p:pic>
      <p:sp>
        <p:nvSpPr>
          <p:cNvPr id="22" name="Oval 21">
            <a:extLst>
              <a:ext uri="{FF2B5EF4-FFF2-40B4-BE49-F238E27FC236}">
                <a16:creationId xmlns:a16="http://schemas.microsoft.com/office/drawing/2014/main" id="{BD24C15D-00E7-0CE2-E307-184B783A3712}"/>
              </a:ext>
            </a:extLst>
          </p:cNvPr>
          <p:cNvSpPr>
            <a:spLocks noChangeAspect="1"/>
          </p:cNvSpPr>
          <p:nvPr/>
        </p:nvSpPr>
        <p:spPr>
          <a:xfrm>
            <a:off x="6658635" y="2359713"/>
            <a:ext cx="358201" cy="358201"/>
          </a:xfrm>
          <a:prstGeom prst="ellipse">
            <a:avLst/>
          </a:prstGeom>
          <a:solidFill>
            <a:srgbClr val="42A04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A707009-B7B6-65F3-B883-1F27C9D742E4}"/>
              </a:ext>
            </a:extLst>
          </p:cNvPr>
          <p:cNvSpPr txBox="1"/>
          <p:nvPr/>
        </p:nvSpPr>
        <p:spPr>
          <a:xfrm>
            <a:off x="6829769" y="3409781"/>
            <a:ext cx="2146300" cy="461665"/>
          </a:xfrm>
          <a:prstGeom prst="rect">
            <a:avLst/>
          </a:prstGeom>
          <a:noFill/>
        </p:spPr>
        <p:txBody>
          <a:bodyPr wrap="square">
            <a:spAutoFit/>
          </a:bodyPr>
          <a:lstStyle/>
          <a:p>
            <a:pPr algn="l"/>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Cuide</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da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sua</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saúde</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e viva com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mais</a:t>
            </a:r>
            <a:r>
              <a:rPr lang="en-US" sz="1200" dirty="0">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 </a:t>
            </a:r>
            <a:r>
              <a:rPr lang="en-US" sz="1200" dirty="0" err="1">
                <a:solidFill>
                  <a:schemeClr val="tx1">
                    <a:lumMod val="50000"/>
                    <a:lumOff val="50000"/>
                  </a:schemeClr>
                </a:solidFill>
                <a:latin typeface="Arial" panose="020B0604020202020204" pitchFamily="34" charset="0"/>
                <a:ea typeface="Helvetica Neue Light" panose="02000403000000020004" pitchFamily="2" charset="0"/>
                <a:cs typeface="Arial" panose="020B0604020202020204" pitchFamily="34" charset="0"/>
              </a:rPr>
              <a:t>qualidade</a:t>
            </a:r>
            <a:endParaRPr lang="en-US" sz="1200" dirty="0">
              <a:solidFill>
                <a:schemeClr val="tx1">
                  <a:lumMod val="50000"/>
                  <a:lumOff val="50000"/>
                </a:schemeClr>
              </a:solidFill>
            </a:endParaRPr>
          </a:p>
        </p:txBody>
      </p:sp>
      <p:sp>
        <p:nvSpPr>
          <p:cNvPr id="24" name="TextBox 23">
            <a:extLst>
              <a:ext uri="{FF2B5EF4-FFF2-40B4-BE49-F238E27FC236}">
                <a16:creationId xmlns:a16="http://schemas.microsoft.com/office/drawing/2014/main" id="{BF3B3493-B1F8-4881-0D43-957DA23256E4}"/>
              </a:ext>
            </a:extLst>
          </p:cNvPr>
          <p:cNvSpPr txBox="1"/>
          <p:nvPr/>
        </p:nvSpPr>
        <p:spPr>
          <a:xfrm>
            <a:off x="6971996" y="2763747"/>
            <a:ext cx="1871554" cy="564257"/>
          </a:xfrm>
          <a:prstGeom prst="rect">
            <a:avLst/>
          </a:prstGeom>
          <a:noFill/>
        </p:spPr>
        <p:txBody>
          <a:bodyPr wrap="square" lIns="0" tIns="0" rIns="0" bIns="0" rtlCol="0">
            <a:spAutoFit/>
          </a:bodyPr>
          <a:lstStyle/>
          <a:p>
            <a:pPr algn="l" rtl="0">
              <a:lnSpc>
                <a:spcPts val="2220"/>
              </a:lnSpc>
            </a:pPr>
            <a:r>
              <a:rPr lang="en-ID" sz="2100" b="1" dirty="0" err="1">
                <a:solidFill>
                  <a:schemeClr val="bg1"/>
                </a:solidFill>
                <a:latin typeface="Arial Black" panose="020B0A04020102020204" pitchFamily="34" charset="0"/>
                <a:cs typeface="Plus Jakarta Sans SemiBold" pitchFamily="2" charset="0"/>
              </a:rPr>
              <a:t>Longevidade</a:t>
            </a:r>
            <a:r>
              <a:rPr lang="en-ID" sz="2100" b="1" dirty="0">
                <a:solidFill>
                  <a:schemeClr val="bg1"/>
                </a:solidFill>
                <a:latin typeface="Arial Black" panose="020B0A04020102020204" pitchFamily="34" charset="0"/>
                <a:cs typeface="Plus Jakarta Sans SemiBold" pitchFamily="2" charset="0"/>
              </a:rPr>
              <a:t> </a:t>
            </a:r>
            <a:r>
              <a:rPr lang="en-ID" sz="2100" b="1" dirty="0" err="1">
                <a:solidFill>
                  <a:schemeClr val="bg1"/>
                </a:solidFill>
                <a:latin typeface="Arial Black" panose="020B0A04020102020204" pitchFamily="34" charset="0"/>
                <a:cs typeface="Plus Jakarta Sans SemiBold" pitchFamily="2" charset="0"/>
              </a:rPr>
              <a:t>Saudável</a:t>
            </a:r>
            <a:endParaRPr lang="en-ID" sz="2100" b="1" dirty="0">
              <a:solidFill>
                <a:schemeClr val="bg1"/>
              </a:solidFill>
              <a:latin typeface="Arial Black" panose="020B0A04020102020204" pitchFamily="34" charset="0"/>
              <a:cs typeface="Plus Jakarta Sans SemiBold" pitchFamily="2" charset="0"/>
            </a:endParaRPr>
          </a:p>
        </p:txBody>
      </p:sp>
    </p:spTree>
    <p:extLst>
      <p:ext uri="{BB962C8B-B14F-4D97-AF65-F5344CB8AC3E}">
        <p14:creationId xmlns:p14="http://schemas.microsoft.com/office/powerpoint/2010/main" val="38447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D4592D-BD44-8C2A-2C2F-4CBC8EE87611}"/>
              </a:ext>
            </a:extLst>
          </p:cNvPr>
          <p:cNvSpPr/>
          <p:nvPr/>
        </p:nvSpPr>
        <p:spPr>
          <a:xfrm rot="5400000">
            <a:off x="-2535939" y="2478335"/>
            <a:ext cx="5207702" cy="180697"/>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rtl="0"/>
            <a:endParaRPr lang="en-US" kern="1200">
              <a:solidFill>
                <a:prstClr val="white"/>
              </a:solidFill>
              <a:latin typeface="Arial" panose="020B0604020202020204" pitchFamily="34" charset="0"/>
            </a:endParaRPr>
          </a:p>
        </p:txBody>
      </p:sp>
      <p:pic>
        <p:nvPicPr>
          <p:cNvPr id="6" name="Picture 5">
            <a:extLst>
              <a:ext uri="{FF2B5EF4-FFF2-40B4-BE49-F238E27FC236}">
                <a16:creationId xmlns:a16="http://schemas.microsoft.com/office/drawing/2014/main" id="{92FDF035-F71C-3353-E39F-496D162A769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7168996" y="555935"/>
            <a:ext cx="1782202" cy="1769495"/>
          </a:xfrm>
          <a:prstGeom prst="rect">
            <a:avLst/>
          </a:prstGeom>
          <a:ln w="63500">
            <a:solidFill>
              <a:srgbClr val="E5FFC5"/>
            </a:solidFill>
          </a:ln>
        </p:spPr>
      </p:pic>
      <p:pic>
        <p:nvPicPr>
          <p:cNvPr id="7" name="Picture 6">
            <a:extLst>
              <a:ext uri="{FF2B5EF4-FFF2-40B4-BE49-F238E27FC236}">
                <a16:creationId xmlns:a16="http://schemas.microsoft.com/office/drawing/2014/main" id="{99463F99-A180-7821-9868-17289B24BED9}"/>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7186232" y="2599980"/>
            <a:ext cx="1632799" cy="1679240"/>
          </a:xfrm>
          <a:prstGeom prst="rect">
            <a:avLst/>
          </a:prstGeom>
          <a:ln w="63500">
            <a:solidFill>
              <a:srgbClr val="E5FFC5"/>
            </a:solidFill>
          </a:ln>
        </p:spPr>
      </p:pic>
      <p:pic>
        <p:nvPicPr>
          <p:cNvPr id="15" name="Picture 14">
            <a:extLst>
              <a:ext uri="{FF2B5EF4-FFF2-40B4-BE49-F238E27FC236}">
                <a16:creationId xmlns:a16="http://schemas.microsoft.com/office/drawing/2014/main" id="{DCD017F8-0663-DA8C-492F-0AD73B1B65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37"/>
          <a:stretch/>
        </p:blipFill>
        <p:spPr>
          <a:xfrm>
            <a:off x="4929768" y="2846201"/>
            <a:ext cx="1957774" cy="1952522"/>
          </a:xfrm>
          <a:prstGeom prst="rect">
            <a:avLst/>
          </a:prstGeom>
          <a:ln w="63500">
            <a:solidFill>
              <a:srgbClr val="E5FFC5"/>
            </a:solidFill>
          </a:ln>
        </p:spPr>
      </p:pic>
      <p:sp>
        <p:nvSpPr>
          <p:cNvPr id="8" name="TextBox 7">
            <a:extLst>
              <a:ext uri="{FF2B5EF4-FFF2-40B4-BE49-F238E27FC236}">
                <a16:creationId xmlns:a16="http://schemas.microsoft.com/office/drawing/2014/main" id="{C635A05F-4094-717E-FFE6-71F4FD21501F}"/>
              </a:ext>
            </a:extLst>
          </p:cNvPr>
          <p:cNvSpPr txBox="1"/>
          <p:nvPr/>
        </p:nvSpPr>
        <p:spPr>
          <a:xfrm>
            <a:off x="374143" y="1931335"/>
            <a:ext cx="3282247" cy="914866"/>
          </a:xfrm>
          <a:prstGeom prst="rect">
            <a:avLst/>
          </a:prstGeom>
          <a:noFill/>
          <a:ln>
            <a:noFill/>
          </a:ln>
          <a:effectLst/>
        </p:spPr>
        <p:txBody>
          <a:bodyPr wrap="square" rtlCol="0">
            <a:spAutoFit/>
          </a:bodyPr>
          <a:lstStyle/>
          <a:p>
            <a:pPr marL="134938" indent="-134938" algn="l" defTabSz="128565" rtl="0">
              <a:lnSpc>
                <a:spcPts val="2220"/>
              </a:lnSpc>
              <a:buClr>
                <a:srgbClr val="42A046"/>
              </a:buClr>
              <a:buFont typeface="Arial" panose="020B0604020202020204" pitchFamily="34" charset="0"/>
              <a:buChar char="•"/>
            </a:pP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Sua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idade</a:t>
            </a:r>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a:p>
            <a:pPr marL="134938" indent="-134938" algn="l" defTabSz="128565" rtl="0">
              <a:lnSpc>
                <a:spcPts val="2220"/>
              </a:lnSpc>
              <a:buClr>
                <a:srgbClr val="42A046"/>
              </a:buClr>
              <a:buFont typeface="Arial" panose="020B0604020202020204" pitchFamily="34" charset="0"/>
              <a:buChar char="•"/>
            </a:pP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Seu</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passado</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profissional</a:t>
            </a:r>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a:p>
            <a:pPr marL="134938" indent="-134938" algn="l" defTabSz="128565" rtl="0">
              <a:lnSpc>
                <a:spcPts val="2220"/>
              </a:lnSpc>
              <a:buClr>
                <a:srgbClr val="42A046"/>
              </a:buClr>
              <a:buFont typeface="Arial" panose="020B0604020202020204" pitchFamily="34" charset="0"/>
              <a:buChar char="•"/>
            </a:pP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Sua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experiência</a:t>
            </a:r>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3" name="TextBox 2">
            <a:extLst>
              <a:ext uri="{FF2B5EF4-FFF2-40B4-BE49-F238E27FC236}">
                <a16:creationId xmlns:a16="http://schemas.microsoft.com/office/drawing/2014/main" id="{D5357510-BCF9-D63C-EFBB-BEADD1D6B323}"/>
              </a:ext>
            </a:extLst>
          </p:cNvPr>
          <p:cNvSpPr txBox="1"/>
          <p:nvPr/>
        </p:nvSpPr>
        <p:spPr>
          <a:xfrm>
            <a:off x="386658" y="1508644"/>
            <a:ext cx="2908876" cy="456535"/>
          </a:xfrm>
          <a:prstGeom prst="rect">
            <a:avLst/>
          </a:prstGeom>
          <a:noFill/>
          <a:ln>
            <a:noFill/>
          </a:ln>
          <a:effectLst/>
        </p:spPr>
        <p:txBody>
          <a:bodyPr wrap="square" rtlCol="0">
            <a:spAutoFit/>
          </a:bodyPr>
          <a:lstStyle/>
          <a:p>
            <a:pPr algn="l" defTabSz="128565" rtl="0">
              <a:lnSpc>
                <a:spcPct val="150000"/>
              </a:lnSpc>
            </a:pPr>
            <a:r>
              <a:rPr lang="en-US" b="1" kern="1200" dirty="0">
                <a:solidFill>
                  <a:srgbClr val="266431"/>
                </a:solidFill>
                <a:latin typeface="Arial" panose="020B0604020202020204" pitchFamily="34" charset="0"/>
                <a:ea typeface="Helvetica Neue Condensed" panose="02000503000000020004" pitchFamily="2" charset="0"/>
                <a:cs typeface="Arial" panose="020B0604020202020204" pitchFamily="34" charset="0"/>
              </a:rPr>
              <a:t>O que </a:t>
            </a:r>
            <a:r>
              <a:rPr lang="en-US"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NÃO </a:t>
            </a:r>
            <a:r>
              <a:rPr lang="en-US" b="1" kern="1200" dirty="0" err="1">
                <a:solidFill>
                  <a:srgbClr val="266431"/>
                </a:solidFill>
                <a:latin typeface="Arial" panose="020B0604020202020204" pitchFamily="34" charset="0"/>
                <a:ea typeface="Helvetica Neue Condensed" panose="02000503000000020004" pitchFamily="2" charset="0"/>
                <a:cs typeface="Arial" panose="020B0604020202020204" pitchFamily="34" charset="0"/>
              </a:rPr>
              <a:t>importa</a:t>
            </a:r>
            <a:endParaRPr lang="en-US" b="1" kern="1200" dirty="0">
              <a:solidFill>
                <a:srgbClr val="26643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4" name="TextBox 3">
            <a:extLst>
              <a:ext uri="{FF2B5EF4-FFF2-40B4-BE49-F238E27FC236}">
                <a16:creationId xmlns:a16="http://schemas.microsoft.com/office/drawing/2014/main" id="{D46DF47E-CFF4-E5F6-7DCB-65D318C10558}"/>
              </a:ext>
            </a:extLst>
          </p:cNvPr>
          <p:cNvSpPr txBox="1"/>
          <p:nvPr/>
        </p:nvSpPr>
        <p:spPr>
          <a:xfrm>
            <a:off x="374143" y="3598108"/>
            <a:ext cx="3424536" cy="914866"/>
          </a:xfrm>
          <a:prstGeom prst="rect">
            <a:avLst/>
          </a:prstGeom>
          <a:noFill/>
          <a:ln>
            <a:noFill/>
          </a:ln>
          <a:effectLst/>
        </p:spPr>
        <p:txBody>
          <a:bodyPr wrap="square" rtlCol="0">
            <a:spAutoFit/>
          </a:bodyPr>
          <a:lstStyle/>
          <a:p>
            <a:pPr marL="134938" indent="-134938" algn="l" defTabSz="128565" rtl="0">
              <a:lnSpc>
                <a:spcPts val="2220"/>
              </a:lnSpc>
              <a:buClr>
                <a:srgbClr val="42A046"/>
              </a:buClr>
              <a:buFont typeface="Arial" panose="020B0604020202020204" pitchFamily="34" charset="0"/>
              <a:buChar char="•"/>
            </a:pP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Sua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atitude</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positiva</a:t>
            </a:r>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a:p>
            <a:pPr marL="134938" indent="-134938" algn="l" defTabSz="128565" rtl="0">
              <a:lnSpc>
                <a:spcPts val="2220"/>
              </a:lnSpc>
              <a:buClr>
                <a:srgbClr val="42A046"/>
              </a:buClr>
              <a:buFont typeface="Arial" panose="020B0604020202020204" pitchFamily="34" charset="0"/>
              <a:buChar char="•"/>
            </a:pP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Sua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vontade</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de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aprender</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e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tentar</a:t>
            </a:r>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a:p>
            <a:pPr marL="134938" indent="-134938" algn="l" defTabSz="128565" rtl="0">
              <a:lnSpc>
                <a:spcPts val="2220"/>
              </a:lnSpc>
              <a:buClr>
                <a:srgbClr val="42A046"/>
              </a:buClr>
              <a:buFont typeface="Arial" panose="020B0604020202020204" pitchFamily="34" charset="0"/>
              <a:buChar char="•"/>
            </a:pP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Sua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habilidade</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de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ajudar</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pessoas</a:t>
            </a:r>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5" name="TextBox 4">
            <a:extLst>
              <a:ext uri="{FF2B5EF4-FFF2-40B4-BE49-F238E27FC236}">
                <a16:creationId xmlns:a16="http://schemas.microsoft.com/office/drawing/2014/main" id="{12DCF333-8A2E-91C1-7CAE-265646C1B687}"/>
              </a:ext>
            </a:extLst>
          </p:cNvPr>
          <p:cNvSpPr txBox="1"/>
          <p:nvPr/>
        </p:nvSpPr>
        <p:spPr>
          <a:xfrm>
            <a:off x="384303" y="3174233"/>
            <a:ext cx="2973397" cy="464743"/>
          </a:xfrm>
          <a:prstGeom prst="rect">
            <a:avLst/>
          </a:prstGeom>
          <a:noFill/>
          <a:ln>
            <a:noFill/>
          </a:ln>
          <a:effectLst/>
        </p:spPr>
        <p:txBody>
          <a:bodyPr wrap="square" rtlCol="0" anchor="ctr">
            <a:spAutoFit/>
          </a:bodyPr>
          <a:lstStyle/>
          <a:p>
            <a:pPr algn="l" defTabSz="128565" rtl="0">
              <a:lnSpc>
                <a:spcPct val="150000"/>
              </a:lnSpc>
            </a:pPr>
            <a:r>
              <a:rPr lang="en-US" b="1" kern="1200" dirty="0">
                <a:solidFill>
                  <a:srgbClr val="266431"/>
                </a:solidFill>
                <a:latin typeface="Arial" panose="020B0604020202020204" pitchFamily="34" charset="0"/>
                <a:ea typeface="Helvetica Neue Condensed" panose="02000503000000020004" pitchFamily="2" charset="0"/>
                <a:cs typeface="Arial" panose="020B0604020202020204" pitchFamily="34" charset="0"/>
              </a:rPr>
              <a:t>O que </a:t>
            </a:r>
            <a:r>
              <a:rPr lang="en-US"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importa</a:t>
            </a:r>
            <a:endParaRPr lang="en-US" b="1" kern="1200" dirty="0">
              <a:solidFill>
                <a:srgbClr val="266431"/>
              </a:solidFill>
              <a:latin typeface="Arial" panose="020B0604020202020204" pitchFamily="34" charset="0"/>
              <a:ea typeface="Helvetica Neue Condensed" panose="02000503000000020004"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7680EF0A-05FC-E63D-AAB4-88C88EE4E0A3}"/>
              </a:ext>
            </a:extLst>
          </p:cNvPr>
          <p:cNvCxnSpPr>
            <a:cxnSpLocks/>
          </p:cNvCxnSpPr>
          <p:nvPr/>
        </p:nvCxnSpPr>
        <p:spPr>
          <a:xfrm>
            <a:off x="391076" y="3027145"/>
            <a:ext cx="3091409" cy="0"/>
          </a:xfrm>
          <a:prstGeom prst="line">
            <a:avLst/>
          </a:prstGeom>
          <a:ln w="12700">
            <a:solidFill>
              <a:srgbClr val="42A046"/>
            </a:solidFill>
          </a:ln>
        </p:spPr>
        <p:style>
          <a:lnRef idx="1">
            <a:schemeClr val="accent1"/>
          </a:lnRef>
          <a:fillRef idx="0">
            <a:schemeClr val="accent1"/>
          </a:fillRef>
          <a:effectRef idx="0">
            <a:schemeClr val="accent1"/>
          </a:effectRef>
          <a:fontRef idx="minor">
            <a:schemeClr val="tx1"/>
          </a:fontRef>
        </p:style>
      </p:cxnSp>
      <p:sp>
        <p:nvSpPr>
          <p:cNvPr id="17" name="TextBox 1">
            <a:extLst>
              <a:ext uri="{FF2B5EF4-FFF2-40B4-BE49-F238E27FC236}">
                <a16:creationId xmlns:a16="http://schemas.microsoft.com/office/drawing/2014/main" id="{2ECEE875-DB84-1C71-9C70-80C549FB2101}"/>
              </a:ext>
            </a:extLst>
          </p:cNvPr>
          <p:cNvSpPr txBox="1"/>
          <p:nvPr/>
        </p:nvSpPr>
        <p:spPr>
          <a:xfrm>
            <a:off x="192802" y="162521"/>
            <a:ext cx="6379462" cy="646780"/>
          </a:xfrm>
          <a:prstGeom prst="rect">
            <a:avLst/>
          </a:prstGeom>
          <a:noFill/>
          <a:ln>
            <a:noFill/>
          </a:ln>
          <a:effectLst/>
        </p:spPr>
        <p:txBody>
          <a:bodyPr wrap="square" rtlCol="0">
            <a:spAutoFit/>
          </a:bodyPr>
          <a:lstStyle/>
          <a:p>
            <a:pPr algn="l" defTabSz="128565" rtl="0">
              <a:lnSpc>
                <a:spcPts val="4400"/>
              </a:lnSpc>
            </a:pPr>
            <a:r>
              <a:rPr lang="en-US" sz="3600" b="1" kern="1200" dirty="0">
                <a:solidFill>
                  <a:srgbClr val="266431"/>
                </a:solidFill>
                <a:latin typeface="Arial Black" panose="020B0604020202020204" pitchFamily="34" charset="0"/>
                <a:ea typeface="Helvetica Neue Condensed" panose="02000503000000020004" pitchFamily="2" charset="0"/>
                <a:cs typeface="Arial Black" panose="020B0604020202020204" pitchFamily="34" charset="0"/>
              </a:rPr>
              <a:t>Uma </a:t>
            </a:r>
            <a:r>
              <a:rPr lang="en-US" sz="3600" b="1" kern="1200" dirty="0" err="1">
                <a:solidFill>
                  <a:srgbClr val="266431"/>
                </a:solidFill>
                <a:latin typeface="Arial Black" panose="020B0604020202020204" pitchFamily="34" charset="0"/>
                <a:ea typeface="Helvetica Neue Condensed" panose="02000503000000020004" pitchFamily="2" charset="0"/>
                <a:cs typeface="Arial Black" panose="020B0604020202020204" pitchFamily="34" charset="0"/>
              </a:rPr>
              <a:t>oportunidade</a:t>
            </a:r>
            <a:endParaRPr lang="en-US" sz="3600" b="1" kern="1200" dirty="0">
              <a:solidFill>
                <a:srgbClr val="26643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18" name="TextBox 6">
            <a:extLst>
              <a:ext uri="{FF2B5EF4-FFF2-40B4-BE49-F238E27FC236}">
                <a16:creationId xmlns:a16="http://schemas.microsoft.com/office/drawing/2014/main" id="{9CCACD9E-9BE1-0A7C-EC99-0DAD33FF91FC}"/>
              </a:ext>
            </a:extLst>
          </p:cNvPr>
          <p:cNvSpPr txBox="1"/>
          <p:nvPr/>
        </p:nvSpPr>
        <p:spPr>
          <a:xfrm>
            <a:off x="250069" y="649927"/>
            <a:ext cx="5041145" cy="646780"/>
          </a:xfrm>
          <a:prstGeom prst="rect">
            <a:avLst/>
          </a:prstGeom>
          <a:noFill/>
          <a:ln>
            <a:noFill/>
          </a:ln>
          <a:effectLst/>
        </p:spPr>
        <p:txBody>
          <a:bodyPr wrap="square" rtlCol="0">
            <a:spAutoFit/>
          </a:bodyPr>
          <a:lstStyle/>
          <a:p>
            <a:pPr algn="l" defTabSz="128565" rtl="0">
              <a:lnSpc>
                <a:spcPts val="4460"/>
              </a:lnSpc>
            </a:pPr>
            <a:r>
              <a:rPr lang="en-US" sz="3600" b="1" kern="1200" dirty="0" err="1">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rPr>
              <a:t>aberta</a:t>
            </a:r>
            <a:r>
              <a:rPr lang="en-US" sz="3600" b="1" kern="1200" dirty="0">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rPr>
              <a:t> para </a:t>
            </a:r>
            <a:r>
              <a:rPr lang="en-US" sz="3600" b="1" kern="1200" dirty="0">
                <a:solidFill>
                  <a:srgbClr val="266431"/>
                </a:solidFill>
                <a:latin typeface="Arial Black" panose="020B0604020202020204" pitchFamily="34" charset="0"/>
                <a:ea typeface="Helvetica Neue Condensed" panose="02000503000000020004" pitchFamily="2" charset="0"/>
                <a:cs typeface="Arial Black" panose="020B0604020202020204" pitchFamily="34" charset="0"/>
              </a:rPr>
              <a:t>TODOS</a:t>
            </a:r>
          </a:p>
        </p:txBody>
      </p:sp>
      <p:pic>
        <p:nvPicPr>
          <p:cNvPr id="2" name="Graphic 1">
            <a:extLst>
              <a:ext uri="{FF2B5EF4-FFF2-40B4-BE49-F238E27FC236}">
                <a16:creationId xmlns:a16="http://schemas.microsoft.com/office/drawing/2014/main" id="{C6C321BC-7DF8-4AD1-DE80-BBF93813437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68449" y="4702771"/>
            <a:ext cx="875101" cy="242111"/>
          </a:xfrm>
          <a:prstGeom prst="rect">
            <a:avLst/>
          </a:prstGeom>
        </p:spPr>
      </p:pic>
      <p:pic>
        <p:nvPicPr>
          <p:cNvPr id="11" name="Picture 11">
            <a:extLst>
              <a:ext uri="{FF2B5EF4-FFF2-40B4-BE49-F238E27FC236}">
                <a16:creationId xmlns:a16="http://schemas.microsoft.com/office/drawing/2014/main" id="{1F4D630A-B39E-B8AF-38F1-E1F5DB4350B7}"/>
              </a:ext>
            </a:extLst>
          </p:cNvPr>
          <p:cNvPicPr>
            <a:picLocks noChangeAspect="1"/>
          </p:cNvPicPr>
          <p:nvPr/>
        </p:nvPicPr>
        <p:blipFill>
          <a:blip r:embed="rId8"/>
          <a:stretch>
            <a:fillRect/>
          </a:stretch>
        </p:blipFill>
        <p:spPr>
          <a:xfrm>
            <a:off x="5210175" y="885825"/>
            <a:ext cx="1682750" cy="1682750"/>
          </a:xfrm>
          <a:prstGeom prst="rect">
            <a:avLst/>
          </a:prstGeom>
        </p:spPr>
      </p:pic>
    </p:spTree>
    <p:extLst>
      <p:ext uri="{BB962C8B-B14F-4D97-AF65-F5344CB8AC3E}">
        <p14:creationId xmlns:p14="http://schemas.microsoft.com/office/powerpoint/2010/main" val="120378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headphones and holding her head&#10;&#10;Description automatically generated with low confidence">
            <a:extLst>
              <a:ext uri="{FF2B5EF4-FFF2-40B4-BE49-F238E27FC236}">
                <a16:creationId xmlns:a16="http://schemas.microsoft.com/office/drawing/2014/main" id="{25510A4A-1D26-D10D-C2A7-824BCF7DDE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65" r="24235" b="14773"/>
          <a:stretch/>
        </p:blipFill>
        <p:spPr>
          <a:xfrm>
            <a:off x="0" y="0"/>
            <a:ext cx="9152000" cy="5143500"/>
          </a:xfrm>
          <a:prstGeom prst="rect">
            <a:avLst/>
          </a:prstGeom>
        </p:spPr>
      </p:pic>
      <p:sp>
        <p:nvSpPr>
          <p:cNvPr id="5" name="TextBox 1">
            <a:extLst>
              <a:ext uri="{FF2B5EF4-FFF2-40B4-BE49-F238E27FC236}">
                <a16:creationId xmlns:a16="http://schemas.microsoft.com/office/drawing/2014/main" id="{C5D9AE14-B6E5-69C1-36D2-F3AF5087DE58}"/>
              </a:ext>
            </a:extLst>
          </p:cNvPr>
          <p:cNvSpPr txBox="1"/>
          <p:nvPr/>
        </p:nvSpPr>
        <p:spPr>
          <a:xfrm>
            <a:off x="191177" y="822188"/>
            <a:ext cx="8126721" cy="1938992"/>
          </a:xfrm>
          <a:prstGeom prst="rect">
            <a:avLst/>
          </a:prstGeom>
          <a:noFill/>
          <a:ln>
            <a:noFill/>
          </a:ln>
          <a:effectLst/>
        </p:spPr>
        <p:txBody>
          <a:bodyPr wrap="square" rtlCol="0">
            <a:spAutoFit/>
          </a:bodyPr>
          <a:lstStyle/>
          <a:p>
            <a:pPr algn="l" defTabSz="128565" rtl="0"/>
            <a:r>
              <a:rPr lang="en-US" sz="60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Nutrindo</a:t>
            </a:r>
            <a:r>
              <a:rPr lang="en-US" sz="60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a:t>
            </a:r>
          </a:p>
          <a:p>
            <a:pPr algn="l" defTabSz="128565" rtl="0"/>
            <a:r>
              <a:rPr lang="en-US" sz="60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Transformações</a:t>
            </a:r>
            <a:endParaRPr lang="en-US" sz="60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6" name="TextBox 1">
            <a:extLst>
              <a:ext uri="{FF2B5EF4-FFF2-40B4-BE49-F238E27FC236}">
                <a16:creationId xmlns:a16="http://schemas.microsoft.com/office/drawing/2014/main" id="{667C1C21-F9BD-F7CF-4107-F2B55BA00C42}"/>
              </a:ext>
            </a:extLst>
          </p:cNvPr>
          <p:cNvSpPr txBox="1"/>
          <p:nvPr/>
        </p:nvSpPr>
        <p:spPr>
          <a:xfrm>
            <a:off x="191177" y="2515256"/>
            <a:ext cx="8126721" cy="646331"/>
          </a:xfrm>
          <a:prstGeom prst="rect">
            <a:avLst/>
          </a:prstGeom>
          <a:noFill/>
          <a:ln>
            <a:noFill/>
          </a:ln>
          <a:effectLst/>
        </p:spPr>
        <p:txBody>
          <a:bodyPr wrap="square" rtlCol="0">
            <a:spAutoFit/>
          </a:bodyPr>
          <a:lstStyle/>
          <a:p>
            <a:pPr algn="l" defTabSz="128565" rtl="0"/>
            <a:r>
              <a:rPr lang="en-US" sz="36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Pessoais</a:t>
            </a:r>
            <a:r>
              <a:rPr lang="en-US" sz="36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6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poderosas</a:t>
            </a:r>
            <a:endParaRPr lang="en-US" sz="36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p:txBody>
      </p:sp>
    </p:spTree>
    <p:extLst>
      <p:ext uri="{BB962C8B-B14F-4D97-AF65-F5344CB8AC3E}">
        <p14:creationId xmlns:p14="http://schemas.microsoft.com/office/powerpoint/2010/main" val="54784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taking a selfie&#10;&#10;Description automatically generated with medium confidence">
            <a:extLst>
              <a:ext uri="{FF2B5EF4-FFF2-40B4-BE49-F238E27FC236}">
                <a16:creationId xmlns:a16="http://schemas.microsoft.com/office/drawing/2014/main" id="{D7372AF8-5640-CB11-C6E6-759D92B0C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7125" y="-36426"/>
            <a:ext cx="4291075" cy="5314951"/>
          </a:xfrm>
          <a:prstGeom prst="rect">
            <a:avLst/>
          </a:prstGeom>
        </p:spPr>
      </p:pic>
      <p:sp>
        <p:nvSpPr>
          <p:cNvPr id="2" name="TextBox 1">
            <a:extLst>
              <a:ext uri="{FF2B5EF4-FFF2-40B4-BE49-F238E27FC236}">
                <a16:creationId xmlns:a16="http://schemas.microsoft.com/office/drawing/2014/main" id="{7EFBB88A-C187-4205-8CFE-696B4E0073B2}"/>
              </a:ext>
            </a:extLst>
          </p:cNvPr>
          <p:cNvSpPr txBox="1"/>
          <p:nvPr/>
        </p:nvSpPr>
        <p:spPr>
          <a:xfrm>
            <a:off x="5736860" y="1286487"/>
            <a:ext cx="3031347" cy="1754326"/>
          </a:xfrm>
          <a:prstGeom prst="rect">
            <a:avLst/>
          </a:prstGeom>
          <a:noFill/>
        </p:spPr>
        <p:txBody>
          <a:bodyPr wrap="square" rtlCol="0">
            <a:spAutoFit/>
          </a:bodyPr>
          <a:lstStyle/>
          <a:p>
            <a:pPr algn="l" defTabSz="685749" rtl="0">
              <a:lnSpc>
                <a:spcPct val="150000"/>
              </a:lnSpc>
              <a:defRPr/>
            </a:pPr>
            <a:r>
              <a:rPr lang="en-GB" sz="3600" b="1" kern="1200" dirty="0">
                <a:solidFill>
                  <a:srgbClr val="E5FFC5"/>
                </a:solidFill>
                <a:latin typeface="Arial Black" panose="020B0604020202020204" pitchFamily="34" charset="0"/>
                <a:ea typeface="+mn-ea"/>
                <a:cs typeface="Arial Black" panose="020B0604020202020204" pitchFamily="34" charset="0"/>
              </a:rPr>
              <a:t>Nome</a:t>
            </a:r>
          </a:p>
          <a:p>
            <a:pPr marL="134938" indent="-134938" algn="l" defTabSz="685749" rtl="0">
              <a:buClr>
                <a:srgbClr val="E5FFC5"/>
              </a:buClr>
              <a:buFont typeface="Arial" panose="020B0604020202020204" pitchFamily="34" charset="0"/>
              <a:buChar char="•"/>
              <a:defRPr/>
            </a:pPr>
            <a:r>
              <a:rPr lang="en-GB" kern="1200" dirty="0" err="1">
                <a:solidFill>
                  <a:prstClr val="white"/>
                </a:solidFill>
                <a:latin typeface="Arial" panose="020B0604020202020204" pitchFamily="34" charset="0"/>
                <a:ea typeface="+mn-ea"/>
                <a:cs typeface="+mn-cs"/>
              </a:rPr>
              <a:t>Resultado</a:t>
            </a:r>
            <a:r>
              <a:rPr lang="en-GB" kern="1200" dirty="0">
                <a:solidFill>
                  <a:prstClr val="white"/>
                </a:solidFill>
                <a:latin typeface="Arial" panose="020B0604020202020204" pitchFamily="34" charset="0"/>
                <a:ea typeface="+mn-ea"/>
                <a:cs typeface="+mn-cs"/>
              </a:rPr>
              <a:t> de peso</a:t>
            </a:r>
          </a:p>
          <a:p>
            <a:pPr marL="134938" indent="-134938" algn="l" defTabSz="685749" rtl="0">
              <a:buClr>
                <a:srgbClr val="E5FFC5"/>
              </a:buClr>
              <a:buFont typeface="Arial" panose="020B0604020202020204" pitchFamily="34" charset="0"/>
              <a:buChar char="•"/>
              <a:defRPr/>
            </a:pPr>
            <a:r>
              <a:rPr lang="en-GB" kern="1200" dirty="0" err="1">
                <a:solidFill>
                  <a:prstClr val="white"/>
                </a:solidFill>
                <a:latin typeface="Arial" panose="020B0604020202020204" pitchFamily="34" charset="0"/>
                <a:ea typeface="+mn-ea"/>
                <a:cs typeface="+mn-cs"/>
              </a:rPr>
              <a:t>Resultado</a:t>
            </a:r>
            <a:r>
              <a:rPr lang="en-GB" kern="1200" dirty="0">
                <a:solidFill>
                  <a:prstClr val="white"/>
                </a:solidFill>
                <a:latin typeface="Arial" panose="020B0604020202020204" pitchFamily="34" charset="0"/>
                <a:ea typeface="+mn-ea"/>
                <a:cs typeface="+mn-cs"/>
              </a:rPr>
              <a:t> de </a:t>
            </a:r>
            <a:r>
              <a:rPr lang="en-GB" kern="1200" dirty="0" err="1">
                <a:solidFill>
                  <a:prstClr val="white"/>
                </a:solidFill>
                <a:latin typeface="Arial" panose="020B0604020202020204" pitchFamily="34" charset="0"/>
                <a:ea typeface="+mn-ea"/>
                <a:cs typeface="+mn-cs"/>
              </a:rPr>
              <a:t>bem-estar</a:t>
            </a:r>
            <a:endParaRPr lang="en-GB" kern="1200" dirty="0">
              <a:solidFill>
                <a:prstClr val="white"/>
              </a:solidFill>
              <a:latin typeface="Arial" panose="020B0604020202020204" pitchFamily="34" charset="0"/>
              <a:ea typeface="+mn-ea"/>
              <a:cs typeface="+mn-cs"/>
            </a:endParaRPr>
          </a:p>
          <a:p>
            <a:pPr marL="134938" indent="-134938" algn="l" defTabSz="685749" rtl="0">
              <a:buClr>
                <a:srgbClr val="E5FFC5"/>
              </a:buClr>
              <a:buFont typeface="Arial" panose="020B0604020202020204" pitchFamily="34" charset="0"/>
              <a:buChar char="•"/>
              <a:defRPr/>
            </a:pPr>
            <a:r>
              <a:rPr lang="en-GB" kern="1200" dirty="0" err="1">
                <a:solidFill>
                  <a:prstClr val="white"/>
                </a:solidFill>
                <a:latin typeface="Arial" panose="020B0604020202020204" pitchFamily="34" charset="0"/>
                <a:ea typeface="+mn-ea"/>
                <a:cs typeface="+mn-cs"/>
              </a:rPr>
              <a:t>Energia</a:t>
            </a:r>
            <a:endParaRPr lang="en-GB" kern="1200" dirty="0">
              <a:solidFill>
                <a:prstClr val="white"/>
              </a:solidFill>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EEF5BE42-BBB6-D488-867C-43537F498771}"/>
              </a:ext>
            </a:extLst>
          </p:cNvPr>
          <p:cNvSpPr txBox="1"/>
          <p:nvPr/>
        </p:nvSpPr>
        <p:spPr>
          <a:xfrm>
            <a:off x="846022" y="3699473"/>
            <a:ext cx="2005533" cy="672172"/>
          </a:xfrm>
          <a:prstGeom prst="rect">
            <a:avLst/>
          </a:prstGeom>
          <a:noFill/>
        </p:spPr>
        <p:txBody>
          <a:bodyPr wrap="square" rtlCol="0">
            <a:spAutoFit/>
          </a:bodyPr>
          <a:lstStyle/>
          <a:p>
            <a:pPr algn="ctr" defTabSz="685749" rtl="0">
              <a:lnSpc>
                <a:spcPct val="150000"/>
              </a:lnSpc>
              <a:defRPr/>
            </a:pPr>
            <a:r>
              <a:rPr lang="en-GB" sz="2800" b="1" kern="1200" dirty="0">
                <a:solidFill>
                  <a:srgbClr val="E5FFC5"/>
                </a:solidFill>
                <a:latin typeface="Arial" panose="020B0604020202020204" pitchFamily="34" charset="0"/>
                <a:ea typeface="+mn-ea"/>
                <a:cs typeface="+mn-cs"/>
              </a:rPr>
              <a:t>Antes</a:t>
            </a:r>
            <a:endParaRPr lang="en-GB" sz="2400" b="1" kern="1200" dirty="0">
              <a:solidFill>
                <a:prstClr val="white"/>
              </a:solidFill>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9CA0BEBE-05BC-5984-A54B-36D93F1BC18F}"/>
              </a:ext>
            </a:extLst>
          </p:cNvPr>
          <p:cNvSpPr txBox="1"/>
          <p:nvPr/>
        </p:nvSpPr>
        <p:spPr>
          <a:xfrm>
            <a:off x="5736860" y="4202368"/>
            <a:ext cx="3150554" cy="338554"/>
          </a:xfrm>
          <a:prstGeom prst="rect">
            <a:avLst/>
          </a:prstGeom>
          <a:noFill/>
        </p:spPr>
        <p:txBody>
          <a:bodyPr wrap="square">
            <a:spAutoFit/>
          </a:bodyPr>
          <a:lstStyle/>
          <a:p>
            <a:r>
              <a:rPr lang="pt-BR" sz="8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Seus resultados podem variar e dependerão da resposta metabólica de seu organismo e do uso adequado dos produtos</a:t>
            </a:r>
            <a:endParaRPr lang="en-US" sz="800" dirty="0">
              <a:solidFill>
                <a:schemeClr val="bg1"/>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06B2D8E9-FA61-AF51-79F5-8521D6488005}"/>
              </a:ext>
            </a:extLst>
          </p:cNvPr>
          <p:cNvSpPr txBox="1"/>
          <p:nvPr/>
        </p:nvSpPr>
        <p:spPr>
          <a:xfrm>
            <a:off x="3281082" y="3745577"/>
            <a:ext cx="2005533" cy="672172"/>
          </a:xfrm>
          <a:prstGeom prst="rect">
            <a:avLst/>
          </a:prstGeom>
          <a:noFill/>
        </p:spPr>
        <p:txBody>
          <a:bodyPr wrap="square" rtlCol="0">
            <a:spAutoFit/>
          </a:bodyPr>
          <a:lstStyle/>
          <a:p>
            <a:pPr algn="ctr" defTabSz="685749" rtl="0">
              <a:lnSpc>
                <a:spcPct val="150000"/>
              </a:lnSpc>
              <a:defRPr/>
            </a:pPr>
            <a:r>
              <a:rPr lang="en-GB" sz="2800" b="1" kern="1200">
                <a:solidFill>
                  <a:srgbClr val="E5FFC5"/>
                </a:solidFill>
                <a:latin typeface="Arial" panose="020B0604020202020204" pitchFamily="34" charset="0"/>
                <a:ea typeface="+mn-ea"/>
                <a:cs typeface="+mn-cs"/>
              </a:rPr>
              <a:t>After</a:t>
            </a:r>
            <a:endParaRPr lang="en-GB" sz="2400" b="1" kern="1200">
              <a:solidFill>
                <a:prstClr val="white"/>
              </a:solidFill>
              <a:latin typeface="Arial" panose="020B0604020202020204" pitchFamily="34" charset="0"/>
              <a:ea typeface="+mn-ea"/>
              <a:cs typeface="+mn-cs"/>
            </a:endParaRPr>
          </a:p>
        </p:txBody>
      </p:sp>
      <p:pic>
        <p:nvPicPr>
          <p:cNvPr id="4" name="Graphic 3">
            <a:extLst>
              <a:ext uri="{FF2B5EF4-FFF2-40B4-BE49-F238E27FC236}">
                <a16:creationId xmlns:a16="http://schemas.microsoft.com/office/drawing/2014/main" id="{2FE05599-971A-6E74-83CB-9006F9500E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449" y="4702772"/>
            <a:ext cx="875100" cy="242111"/>
          </a:xfrm>
          <a:prstGeom prst="rect">
            <a:avLst/>
          </a:prstGeom>
        </p:spPr>
      </p:pic>
      <p:pic>
        <p:nvPicPr>
          <p:cNvPr id="7" name="Picture 8" descr="A person taking a selfie&#10;&#10;Description automatically generated">
            <a:extLst>
              <a:ext uri="{FF2B5EF4-FFF2-40B4-BE49-F238E27FC236}">
                <a16:creationId xmlns:a16="http://schemas.microsoft.com/office/drawing/2014/main" id="{253A1C2B-A6AB-EB3E-0C9A-FDDD92E733C8}"/>
              </a:ext>
            </a:extLst>
          </p:cNvPr>
          <p:cNvPicPr>
            <a:picLocks noChangeAspect="1"/>
          </p:cNvPicPr>
          <p:nvPr/>
        </p:nvPicPr>
        <p:blipFill>
          <a:blip r:embed="rId6"/>
          <a:stretch>
            <a:fillRect/>
          </a:stretch>
        </p:blipFill>
        <p:spPr>
          <a:xfrm>
            <a:off x="3123058" y="343930"/>
            <a:ext cx="2264599" cy="4610100"/>
          </a:xfrm>
          <a:prstGeom prst="rect">
            <a:avLst/>
          </a:prstGeom>
        </p:spPr>
      </p:pic>
      <p:sp>
        <p:nvSpPr>
          <p:cNvPr id="5" name="TextBox 4">
            <a:extLst>
              <a:ext uri="{FF2B5EF4-FFF2-40B4-BE49-F238E27FC236}">
                <a16:creationId xmlns:a16="http://schemas.microsoft.com/office/drawing/2014/main" id="{3C854EFD-5B7F-013B-00E9-8A806D0D6ECE}"/>
              </a:ext>
            </a:extLst>
          </p:cNvPr>
          <p:cNvSpPr txBox="1"/>
          <p:nvPr/>
        </p:nvSpPr>
        <p:spPr>
          <a:xfrm>
            <a:off x="3281082" y="3745577"/>
            <a:ext cx="2005533" cy="658835"/>
          </a:xfrm>
          <a:prstGeom prst="rect">
            <a:avLst/>
          </a:prstGeom>
          <a:noFill/>
        </p:spPr>
        <p:txBody>
          <a:bodyPr wrap="square" rtlCol="0">
            <a:spAutoFit/>
          </a:bodyPr>
          <a:lstStyle/>
          <a:p>
            <a:pPr algn="ctr" defTabSz="685749" rtl="0">
              <a:lnSpc>
                <a:spcPct val="150000"/>
              </a:lnSpc>
              <a:defRPr/>
            </a:pPr>
            <a:r>
              <a:rPr lang="en-GB" sz="2800" b="1" kern="1200" dirty="0" err="1">
                <a:solidFill>
                  <a:srgbClr val="E5FFC5"/>
                </a:solidFill>
                <a:latin typeface="Arial" panose="020B0604020202020204" pitchFamily="34" charset="0"/>
                <a:ea typeface="+mn-ea"/>
                <a:cs typeface="+mn-cs"/>
              </a:rPr>
              <a:t>Depois</a:t>
            </a:r>
            <a:endParaRPr lang="en-GB" sz="2400" b="1" kern="1200" dirty="0">
              <a:solidFill>
                <a:prstClr val="white"/>
              </a:solidFill>
              <a:latin typeface="Arial" panose="020B0604020202020204" pitchFamily="34" charset="0"/>
              <a:ea typeface="+mn-ea"/>
              <a:cs typeface="+mn-cs"/>
            </a:endParaRPr>
          </a:p>
        </p:txBody>
      </p:sp>
    </p:spTree>
    <p:extLst>
      <p:ext uri="{BB962C8B-B14F-4D97-AF65-F5344CB8AC3E}">
        <p14:creationId xmlns:p14="http://schemas.microsoft.com/office/powerpoint/2010/main" val="414360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8928D-7B25-12E6-264F-811998B99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6" name="TextBox 1">
            <a:extLst>
              <a:ext uri="{FF2B5EF4-FFF2-40B4-BE49-F238E27FC236}">
                <a16:creationId xmlns:a16="http://schemas.microsoft.com/office/drawing/2014/main" id="{694E76F0-A3AF-0030-53D9-FACAA79B7A48}"/>
              </a:ext>
            </a:extLst>
          </p:cNvPr>
          <p:cNvSpPr txBox="1"/>
          <p:nvPr/>
        </p:nvSpPr>
        <p:spPr>
          <a:xfrm>
            <a:off x="331115" y="3353172"/>
            <a:ext cx="6057346" cy="673774"/>
          </a:xfrm>
          <a:prstGeom prst="rect">
            <a:avLst/>
          </a:prstGeom>
          <a:noFill/>
          <a:ln>
            <a:noFill/>
          </a:ln>
          <a:effectLst/>
        </p:spPr>
        <p:txBody>
          <a:bodyPr wrap="square" rtlCol="0">
            <a:spAutoFit/>
          </a:bodyPr>
          <a:lstStyle/>
          <a:p>
            <a:pPr algn="l" defTabSz="128565" rtl="0">
              <a:lnSpc>
                <a:spcPts val="4460"/>
              </a:lnSpc>
            </a:pPr>
            <a:r>
              <a:rPr lang="en-US" sz="4400" b="1" kern="1200" dirty="0" err="1">
                <a:solidFill>
                  <a:schemeClr val="bg1"/>
                </a:solidFill>
                <a:effectLst>
                  <a:outerShdw blurRad="27676" dist="38100" dir="5400000" algn="t" rotWithShape="0">
                    <a:prstClr val="black">
                      <a:alpha val="23000"/>
                    </a:prstClr>
                  </a:outerShdw>
                </a:effectLst>
                <a:latin typeface="Arial Black" panose="020B0604020202020204" pitchFamily="34" charset="0"/>
                <a:ea typeface="Helvetica Neue Condensed" panose="02000503000000020004" pitchFamily="2" charset="0"/>
                <a:cs typeface="Arial Black" panose="020B0604020202020204" pitchFamily="34" charset="0"/>
              </a:rPr>
              <a:t>Vantagens</a:t>
            </a:r>
            <a:r>
              <a:rPr lang="en-US" sz="4400" b="1" kern="1200" dirty="0">
                <a:solidFill>
                  <a:schemeClr val="bg1"/>
                </a:solidFill>
                <a:effectLst>
                  <a:outerShdw blurRad="27676" dist="38100" dir="5400000" algn="t" rotWithShape="0">
                    <a:prstClr val="black">
                      <a:alpha val="23000"/>
                    </a:prstClr>
                  </a:outerShdw>
                </a:effectLst>
                <a:latin typeface="Arial Black" panose="020B0604020202020204" pitchFamily="34" charset="0"/>
                <a:ea typeface="Helvetica Neue Condensed" panose="02000503000000020004" pitchFamily="2" charset="0"/>
                <a:cs typeface="Arial Black" panose="020B0604020202020204" pitchFamily="34" charset="0"/>
              </a:rPr>
              <a:t> da</a:t>
            </a:r>
            <a:endParaRPr lang="en-US" sz="4400" b="1" kern="1200" dirty="0">
              <a:solidFill>
                <a:srgbClr val="42A046"/>
              </a:solidFill>
              <a:effectLst>
                <a:outerShdw blurRad="27676" dist="38100" dir="5400000" algn="t" rotWithShape="0">
                  <a:prstClr val="black">
                    <a:alpha val="23000"/>
                  </a:prstClr>
                </a:outerShdw>
              </a:effectLst>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7" name="TextBox 6">
            <a:extLst>
              <a:ext uri="{FF2B5EF4-FFF2-40B4-BE49-F238E27FC236}">
                <a16:creationId xmlns:a16="http://schemas.microsoft.com/office/drawing/2014/main" id="{005A98A2-BCFB-0D37-200C-66423C293725}"/>
              </a:ext>
            </a:extLst>
          </p:cNvPr>
          <p:cNvSpPr txBox="1"/>
          <p:nvPr/>
        </p:nvSpPr>
        <p:spPr>
          <a:xfrm>
            <a:off x="1024582" y="3790141"/>
            <a:ext cx="7433329" cy="707886"/>
          </a:xfrm>
          <a:prstGeom prst="rect">
            <a:avLst/>
          </a:prstGeom>
          <a:noFill/>
          <a:ln>
            <a:noFill/>
          </a:ln>
          <a:effectLst/>
        </p:spPr>
        <p:txBody>
          <a:bodyPr wrap="square" rtlCol="0">
            <a:spAutoFit/>
          </a:bodyPr>
          <a:lstStyle/>
          <a:p>
            <a:r>
              <a:rPr lang="en-US" sz="4000" b="1" dirty="0" err="1">
                <a:solidFill>
                  <a:srgbClr val="42A046"/>
                </a:solidFill>
                <a:effectLst>
                  <a:outerShdw blurRad="76683" dist="38100" dir="5400000" algn="t" rotWithShape="0">
                    <a:prstClr val="black">
                      <a:alpha val="27051"/>
                    </a:prstClr>
                  </a:outerShdw>
                </a:effectLst>
                <a:latin typeface="Arial Black" panose="020B0604020202020204" pitchFamily="34" charset="0"/>
                <a:cs typeface="Arial Black" panose="020B0604020202020204" pitchFamily="34" charset="0"/>
              </a:rPr>
              <a:t>Oportunidade</a:t>
            </a:r>
            <a:r>
              <a:rPr lang="en-US" sz="4000" b="1" dirty="0">
                <a:solidFill>
                  <a:srgbClr val="42A046"/>
                </a:solidFill>
                <a:effectLst>
                  <a:outerShdw blurRad="76683" dist="38100" dir="5400000" algn="t" rotWithShape="0">
                    <a:prstClr val="black">
                      <a:alpha val="27051"/>
                    </a:prstClr>
                  </a:outerShdw>
                </a:effectLst>
                <a:latin typeface="Arial Black" panose="020B0604020202020204" pitchFamily="34" charset="0"/>
                <a:cs typeface="Arial Black" panose="020B0604020202020204" pitchFamily="34" charset="0"/>
              </a:rPr>
              <a:t> de </a:t>
            </a:r>
            <a:r>
              <a:rPr lang="en-US" sz="4000" b="1" dirty="0" err="1">
                <a:solidFill>
                  <a:srgbClr val="42A046"/>
                </a:solidFill>
                <a:effectLst>
                  <a:outerShdw blurRad="76683" dist="38100" dir="5400000" algn="t" rotWithShape="0">
                    <a:prstClr val="black">
                      <a:alpha val="27051"/>
                    </a:prstClr>
                  </a:outerShdw>
                </a:effectLst>
                <a:latin typeface="Arial Black" panose="020B0604020202020204" pitchFamily="34" charset="0"/>
                <a:cs typeface="Arial Black" panose="020B0604020202020204" pitchFamily="34" charset="0"/>
              </a:rPr>
              <a:t>Negócio</a:t>
            </a:r>
            <a:endParaRPr lang="en-US" sz="4000" b="1" dirty="0">
              <a:solidFill>
                <a:srgbClr val="42A046"/>
              </a:solidFill>
              <a:effectLst>
                <a:outerShdw blurRad="76683" dist="38100" dir="5400000" algn="t" rotWithShape="0">
                  <a:prstClr val="black">
                    <a:alpha val="11187"/>
                  </a:prstClr>
                </a:outerShdw>
              </a:effectLst>
              <a:latin typeface="Arial Black" panose="020B0604020202020204" pitchFamily="34" charset="0"/>
              <a:cs typeface="Arial Black" panose="020B0604020202020204" pitchFamily="34" charset="0"/>
            </a:endParaRPr>
          </a:p>
        </p:txBody>
      </p:sp>
      <p:sp>
        <p:nvSpPr>
          <p:cNvPr id="8" name="TextBox 6">
            <a:extLst>
              <a:ext uri="{FF2B5EF4-FFF2-40B4-BE49-F238E27FC236}">
                <a16:creationId xmlns:a16="http://schemas.microsoft.com/office/drawing/2014/main" id="{603C663D-1BED-E329-AAE0-C255C552A9D7}"/>
              </a:ext>
            </a:extLst>
          </p:cNvPr>
          <p:cNvSpPr txBox="1"/>
          <p:nvPr/>
        </p:nvSpPr>
        <p:spPr>
          <a:xfrm>
            <a:off x="1873784" y="4359147"/>
            <a:ext cx="6355816" cy="769441"/>
          </a:xfrm>
          <a:prstGeom prst="rect">
            <a:avLst/>
          </a:prstGeom>
          <a:noFill/>
          <a:ln>
            <a:noFill/>
          </a:ln>
          <a:effectLst/>
        </p:spPr>
        <p:txBody>
          <a:bodyPr wrap="square" rtlCol="0">
            <a:spAutoFit/>
          </a:bodyPr>
          <a:lstStyle/>
          <a:p>
            <a:r>
              <a:rPr lang="en-US" sz="4400" b="1" dirty="0">
                <a:solidFill>
                  <a:schemeClr val="bg1"/>
                </a:solidFill>
                <a:effectLst>
                  <a:outerShdw blurRad="27676" dist="38100" dir="5400000" algn="t" rotWithShape="0">
                    <a:prstClr val="black">
                      <a:alpha val="9870"/>
                    </a:prstClr>
                  </a:outerShdw>
                </a:effectLst>
                <a:latin typeface="Arial Black" panose="020B0604020202020204" pitchFamily="34" charset="0"/>
                <a:cs typeface="Arial Black" panose="020B0604020202020204" pitchFamily="34" charset="0"/>
              </a:rPr>
              <a:t>Herbalife</a:t>
            </a:r>
          </a:p>
        </p:txBody>
      </p:sp>
    </p:spTree>
    <p:extLst>
      <p:ext uri="{BB962C8B-B14F-4D97-AF65-F5344CB8AC3E}">
        <p14:creationId xmlns:p14="http://schemas.microsoft.com/office/powerpoint/2010/main" val="113873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suit, standing&#10;&#10;Description automatically generated">
            <a:extLst>
              <a:ext uri="{FF2B5EF4-FFF2-40B4-BE49-F238E27FC236}">
                <a16:creationId xmlns:a16="http://schemas.microsoft.com/office/drawing/2014/main" id="{9B8912D4-0676-708A-96BB-EB8735E571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9364" y="239480"/>
            <a:ext cx="8549640" cy="4809173"/>
          </a:xfrm>
          <a:prstGeom prst="rect">
            <a:avLst/>
          </a:prstGeom>
        </p:spPr>
      </p:pic>
      <p:sp>
        <p:nvSpPr>
          <p:cNvPr id="8" name="TextBox 7">
            <a:extLst>
              <a:ext uri="{FF2B5EF4-FFF2-40B4-BE49-F238E27FC236}">
                <a16:creationId xmlns:a16="http://schemas.microsoft.com/office/drawing/2014/main" id="{C635A05F-4094-717E-FFE6-71F4FD21501F}"/>
              </a:ext>
            </a:extLst>
          </p:cNvPr>
          <p:cNvSpPr txBox="1"/>
          <p:nvPr/>
        </p:nvSpPr>
        <p:spPr>
          <a:xfrm>
            <a:off x="331326" y="1420831"/>
            <a:ext cx="4769312" cy="3139321"/>
          </a:xfrm>
          <a:prstGeom prst="rect">
            <a:avLst/>
          </a:prstGeom>
          <a:noFill/>
          <a:ln>
            <a:noFill/>
          </a:ln>
          <a:effectLst/>
        </p:spPr>
        <p:txBody>
          <a:bodyPr wrap="square" rtlCol="0">
            <a:spAutoFit/>
          </a:bodyPr>
          <a:lstStyle/>
          <a:p>
            <a:pPr algn="l" defTabSz="128565" rtl="0"/>
            <a:r>
              <a:rPr lang="en-US" b="1"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Escalável</a:t>
            </a:r>
            <a:r>
              <a:rPr lang="en-US" kern="1200" dirty="0">
                <a:solidFill>
                  <a:srgbClr val="4DA251"/>
                </a:solidFill>
                <a:latin typeface="Arial Black" panose="020B0604020202020204" pitchFamily="34" charset="0"/>
                <a:ea typeface="Helvetica Neue Condensed" panose="02000503000000020004" pitchFamily="2" charset="0"/>
                <a:cs typeface="Arial Black" panose="020B0604020202020204" pitchFamily="34" charset="0"/>
              </a:rPr>
              <a:t> </a:t>
            </a:r>
          </a:p>
          <a:p>
            <a:pPr algn="l" defTabSz="128565" rtl="0"/>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De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atividade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tempo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parcial</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para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ganhar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renda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extra a um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negócio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tempo integral</a:t>
            </a:r>
          </a:p>
          <a:p>
            <a:pPr algn="l" defTabSz="128565" rtl="0"/>
            <a:endParaRPr lang="en-US"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b="1"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Flexível</a:t>
            </a:r>
            <a:endParaRPr lang="en-US"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Se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encaixa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vida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agenda,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paixões</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endParaRPr lang="en-US"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a:p>
            <a:pPr algn="l" defTabSz="128565" rtl="0"/>
            <a:r>
              <a:rPr lang="en-US"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Global</a:t>
            </a:r>
            <a:r>
              <a:rPr lang="en-US"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a:t>
            </a:r>
          </a:p>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Oportunidade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para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construir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negócios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+90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países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desde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o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primeiro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dia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p>
        </p:txBody>
      </p:sp>
      <p:cxnSp>
        <p:nvCxnSpPr>
          <p:cNvPr id="3" name="Straight Connector 2">
            <a:extLst>
              <a:ext uri="{FF2B5EF4-FFF2-40B4-BE49-F238E27FC236}">
                <a16:creationId xmlns:a16="http://schemas.microsoft.com/office/drawing/2014/main" id="{300F3FAA-9AC0-8C9C-BD94-7C5CE2984FD1}"/>
              </a:ext>
            </a:extLst>
          </p:cNvPr>
          <p:cNvCxnSpPr>
            <a:cxnSpLocks/>
          </p:cNvCxnSpPr>
          <p:nvPr/>
        </p:nvCxnSpPr>
        <p:spPr>
          <a:xfrm>
            <a:off x="408240" y="3534955"/>
            <a:ext cx="4453906"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9" name="TextBox 1">
            <a:extLst>
              <a:ext uri="{FF2B5EF4-FFF2-40B4-BE49-F238E27FC236}">
                <a16:creationId xmlns:a16="http://schemas.microsoft.com/office/drawing/2014/main" id="{AA3A0734-E269-A4D8-57A0-CFDC5EFBB53C}"/>
              </a:ext>
            </a:extLst>
          </p:cNvPr>
          <p:cNvSpPr txBox="1"/>
          <p:nvPr/>
        </p:nvSpPr>
        <p:spPr>
          <a:xfrm>
            <a:off x="326908" y="152864"/>
            <a:ext cx="8126721" cy="677108"/>
          </a:xfrm>
          <a:prstGeom prst="rect">
            <a:avLst/>
          </a:prstGeom>
          <a:noFill/>
          <a:ln>
            <a:noFill/>
          </a:ln>
          <a:effectLst/>
        </p:spPr>
        <p:txBody>
          <a:bodyPr wrap="square" rtlCol="0">
            <a:spAutoFit/>
          </a:bodyPr>
          <a:lstStyle/>
          <a:p>
            <a:pPr algn="l" defTabSz="128565" rtl="0"/>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Oportunidade</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11" name="TextBox 6">
            <a:extLst>
              <a:ext uri="{FF2B5EF4-FFF2-40B4-BE49-F238E27FC236}">
                <a16:creationId xmlns:a16="http://schemas.microsoft.com/office/drawing/2014/main" id="{31D54823-1CE6-9AF3-4C0C-AF27A5F2D2E1}"/>
              </a:ext>
            </a:extLst>
          </p:cNvPr>
          <p:cNvSpPr txBox="1"/>
          <p:nvPr/>
        </p:nvSpPr>
        <p:spPr>
          <a:xfrm>
            <a:off x="690371" y="559207"/>
            <a:ext cx="8563239" cy="677108"/>
          </a:xfrm>
          <a:prstGeom prst="rect">
            <a:avLst/>
          </a:prstGeom>
          <a:noFill/>
          <a:ln>
            <a:noFill/>
          </a:ln>
          <a:effectLst/>
        </p:spPr>
        <p:txBody>
          <a:bodyPr wrap="square" rtlCol="0">
            <a:spAutoFit/>
          </a:bodyPr>
          <a:lstStyle/>
          <a:p>
            <a:pPr algn="l" rtl="0"/>
            <a:r>
              <a:rPr lang="en-ID" sz="3800" b="1" kern="1000" dirty="0">
                <a:solidFill>
                  <a:srgbClr val="E5FFC5"/>
                </a:solidFill>
                <a:latin typeface="Arial Black" panose="020B0604020202020204" pitchFamily="34" charset="0"/>
                <a:cs typeface="Arial Black" panose="020B0604020202020204" pitchFamily="34" charset="0"/>
              </a:rPr>
              <a:t>de </a:t>
            </a:r>
            <a:r>
              <a:rPr lang="en-ID" sz="3800" b="1" kern="1000" dirty="0" err="1">
                <a:solidFill>
                  <a:srgbClr val="E5FFC5"/>
                </a:solidFill>
                <a:latin typeface="Arial Black" panose="020B0604020202020204" pitchFamily="34" charset="0"/>
                <a:cs typeface="Arial Black" panose="020B0604020202020204" pitchFamily="34" charset="0"/>
              </a:rPr>
              <a:t>negócio</a:t>
            </a:r>
            <a:r>
              <a:rPr lang="en-ID" sz="3800" b="1" kern="1000" dirty="0">
                <a:solidFill>
                  <a:srgbClr val="E5FFC5"/>
                </a:solidFill>
                <a:latin typeface="Arial Black" panose="020B0604020202020204" pitchFamily="34" charset="0"/>
                <a:cs typeface="Arial Black" panose="020B0604020202020204" pitchFamily="34" charset="0"/>
              </a:rPr>
              <a:t> Herbalife</a:t>
            </a:r>
          </a:p>
        </p:txBody>
      </p:sp>
      <p:cxnSp>
        <p:nvCxnSpPr>
          <p:cNvPr id="14" name="Straight Connector 13">
            <a:extLst>
              <a:ext uri="{FF2B5EF4-FFF2-40B4-BE49-F238E27FC236}">
                <a16:creationId xmlns:a16="http://schemas.microsoft.com/office/drawing/2014/main" id="{CAB82DE0-5425-6F0E-7AB9-3596F6B6797D}"/>
              </a:ext>
            </a:extLst>
          </p:cNvPr>
          <p:cNvCxnSpPr>
            <a:cxnSpLocks/>
          </p:cNvCxnSpPr>
          <p:nvPr/>
        </p:nvCxnSpPr>
        <p:spPr>
          <a:xfrm>
            <a:off x="408240" y="2437487"/>
            <a:ext cx="4453906"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97A10F-868C-2E25-56B9-91C692DB04AB}"/>
              </a:ext>
            </a:extLst>
          </p:cNvPr>
          <p:cNvSpPr txBox="1"/>
          <p:nvPr/>
        </p:nvSpPr>
        <p:spPr>
          <a:xfrm>
            <a:off x="335702" y="4559684"/>
            <a:ext cx="5071568" cy="461665"/>
          </a:xfrm>
          <a:prstGeom prst="rect">
            <a:avLst/>
          </a:prstGeom>
          <a:noFill/>
        </p:spPr>
        <p:txBody>
          <a:bodyPr wrap="square">
            <a:spAutoFit/>
          </a:bodyPr>
          <a:lstStyle/>
          <a:p>
            <a:r>
              <a:rPr lang="pt-BR" sz="800" i="0" u="none" strike="noStrike" dirty="0">
                <a:solidFill>
                  <a:schemeClr val="bg1"/>
                </a:solidFill>
                <a:effectLst/>
                <a:latin typeface="Arial" panose="020B0604020202020204" pitchFamily="34" charset="0"/>
                <a:cs typeface="Arial" panose="020B0604020202020204" pitchFamily="34" charset="0"/>
              </a:rPr>
              <a:t>* Ter sucesso no seu negócio Herbalife exige muito trabalho, habilidade e dedicação. A maioria dos distribuidores se junta para trabalhar meio período. Consulte a Declaração de Ganhos Médios Brutos em myherbalife.com.br.</a:t>
            </a:r>
            <a:endParaRPr lang="en-US" sz="800" dirty="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88543BAC-21F1-D889-D113-54CC6B9262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449" y="4702772"/>
            <a:ext cx="875100" cy="242111"/>
          </a:xfrm>
          <a:prstGeom prst="rect">
            <a:avLst/>
          </a:prstGeom>
        </p:spPr>
      </p:pic>
    </p:spTree>
    <p:extLst>
      <p:ext uri="{BB962C8B-B14F-4D97-AF65-F5344CB8AC3E}">
        <p14:creationId xmlns:p14="http://schemas.microsoft.com/office/powerpoint/2010/main" val="63987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35A05F-4094-717E-FFE6-71F4FD21501F}"/>
              </a:ext>
            </a:extLst>
          </p:cNvPr>
          <p:cNvSpPr txBox="1"/>
          <p:nvPr/>
        </p:nvSpPr>
        <p:spPr>
          <a:xfrm>
            <a:off x="295740" y="1258290"/>
            <a:ext cx="4760354" cy="3693319"/>
          </a:xfrm>
          <a:prstGeom prst="rect">
            <a:avLst/>
          </a:prstGeom>
          <a:noFill/>
          <a:ln>
            <a:noFill/>
          </a:ln>
          <a:effectLst/>
        </p:spPr>
        <p:txBody>
          <a:bodyPr wrap="square" rtlCol="0">
            <a:spAutoFit/>
          </a:bodyPr>
          <a:lstStyle/>
          <a:p>
            <a:pPr algn="l" defTabSz="128565" rtl="0"/>
            <a:r>
              <a:rPr lang="en-US" sz="2000" b="1"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Apoio</a:t>
            </a:r>
            <a:r>
              <a:rPr lang="en-US" sz="2000"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 da </a:t>
            </a:r>
            <a:r>
              <a:rPr lang="en-US" sz="2000" b="1"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comunidade</a:t>
            </a:r>
            <a:endParaRPr lang="en-US" sz="2000"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Aprenda</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novas</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habilidades</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e se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desenvolva</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com o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suporte</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e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experiência</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da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comunidade</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de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Distribuidores</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Independentes</a:t>
            </a:r>
            <a:r>
              <a:rPr lang="en-US"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rPr>
              <a:t>.</a:t>
            </a:r>
            <a:endParaRPr lang="en-US"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a:p>
            <a:pPr algn="l" defTabSz="128565" rtl="0"/>
            <a:endParaRPr lang="en-US" sz="22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a:p>
            <a:pPr algn="l" defTabSz="128565" rtl="0"/>
            <a:r>
              <a:rPr lang="en-US" sz="2000" b="1"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Atividade</a:t>
            </a:r>
            <a:r>
              <a:rPr lang="en-US" sz="2000"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 </a:t>
            </a:r>
            <a:r>
              <a:rPr lang="en-US" sz="2000" b="1"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significativa</a:t>
            </a:r>
            <a:r>
              <a:rPr lang="en-US" sz="2400"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 </a:t>
            </a:r>
            <a:br>
              <a:rPr lang="en-US" sz="2400"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b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Agregue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valor à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vida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 à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comunidade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ajudando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outras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pessoas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t>
            </a:r>
          </a:p>
          <a:p>
            <a:pPr algn="l" defTabSz="128565" rtl="0"/>
            <a:endParaRPr lang="en-US" b="1" kern="1200" dirty="0">
              <a:solidFill>
                <a:schemeClr val="bg1">
                  <a:lumMod val="95000"/>
                </a:schemeClr>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sz="2000" b="1"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Reconhecimento</a:t>
            </a:r>
            <a:r>
              <a:rPr lang="en-US" sz="2400"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 </a:t>
            </a:r>
            <a:br>
              <a:rPr lang="en-US" sz="2400" b="1"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b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Seja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reconhecido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premiado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por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seu</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trabalho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árduo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resultados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t>
            </a:r>
          </a:p>
        </p:txBody>
      </p:sp>
      <p:cxnSp>
        <p:nvCxnSpPr>
          <p:cNvPr id="17" name="Straight Connector 1">
            <a:extLst>
              <a:ext uri="{FF2B5EF4-FFF2-40B4-BE49-F238E27FC236}">
                <a16:creationId xmlns:a16="http://schemas.microsoft.com/office/drawing/2014/main" id="{C4A76CB6-7E5F-E914-59D5-8C5EAF9A305C}"/>
              </a:ext>
            </a:extLst>
          </p:cNvPr>
          <p:cNvCxnSpPr>
            <a:cxnSpLocks/>
          </p:cNvCxnSpPr>
          <p:nvPr/>
        </p:nvCxnSpPr>
        <p:spPr>
          <a:xfrm>
            <a:off x="322534" y="2628683"/>
            <a:ext cx="4249466"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cxnSp>
        <p:nvCxnSpPr>
          <p:cNvPr id="18" name="Straight Connector 1">
            <a:extLst>
              <a:ext uri="{FF2B5EF4-FFF2-40B4-BE49-F238E27FC236}">
                <a16:creationId xmlns:a16="http://schemas.microsoft.com/office/drawing/2014/main" id="{56F4C7D7-0003-AF62-98A5-F7029F9A98F3}"/>
              </a:ext>
            </a:extLst>
          </p:cNvPr>
          <p:cNvCxnSpPr>
            <a:cxnSpLocks/>
          </p:cNvCxnSpPr>
          <p:nvPr/>
        </p:nvCxnSpPr>
        <p:spPr>
          <a:xfrm>
            <a:off x="322534" y="3873894"/>
            <a:ext cx="4249466"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AF4CE56-600A-0DC4-59F4-6A75C71746E7}"/>
              </a:ext>
            </a:extLst>
          </p:cNvPr>
          <p:cNvSpPr/>
          <p:nvPr/>
        </p:nvSpPr>
        <p:spPr>
          <a:xfrm>
            <a:off x="5414177" y="1366462"/>
            <a:ext cx="3272622" cy="3282067"/>
          </a:xfrm>
          <a:prstGeom prst="rect">
            <a:avLst/>
          </a:prstGeom>
          <a:solidFill>
            <a:srgbClr val="E5F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TextBox 1">
            <a:extLst>
              <a:ext uri="{FF2B5EF4-FFF2-40B4-BE49-F238E27FC236}">
                <a16:creationId xmlns:a16="http://schemas.microsoft.com/office/drawing/2014/main" id="{225E1FAC-4848-CA98-6ABE-191EF8F6141C}"/>
              </a:ext>
            </a:extLst>
          </p:cNvPr>
          <p:cNvSpPr txBox="1"/>
          <p:nvPr/>
        </p:nvSpPr>
        <p:spPr>
          <a:xfrm>
            <a:off x="326908" y="152864"/>
            <a:ext cx="8126721" cy="677108"/>
          </a:xfrm>
          <a:prstGeom prst="rect">
            <a:avLst/>
          </a:prstGeom>
          <a:noFill/>
          <a:ln>
            <a:noFill/>
          </a:ln>
          <a:effectLst/>
        </p:spPr>
        <p:txBody>
          <a:bodyPr wrap="square" rtlCol="0">
            <a:spAutoFit/>
          </a:bodyPr>
          <a:lstStyle/>
          <a:p>
            <a:pPr algn="l" defTabSz="128565" rtl="0"/>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Oportunidade</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12" name="TextBox 6">
            <a:extLst>
              <a:ext uri="{FF2B5EF4-FFF2-40B4-BE49-F238E27FC236}">
                <a16:creationId xmlns:a16="http://schemas.microsoft.com/office/drawing/2014/main" id="{72B659BD-B86E-2E7E-0B0C-C9F67F61EA65}"/>
              </a:ext>
            </a:extLst>
          </p:cNvPr>
          <p:cNvSpPr txBox="1"/>
          <p:nvPr/>
        </p:nvSpPr>
        <p:spPr>
          <a:xfrm>
            <a:off x="690371" y="559207"/>
            <a:ext cx="8563239" cy="677108"/>
          </a:xfrm>
          <a:prstGeom prst="rect">
            <a:avLst/>
          </a:prstGeom>
          <a:noFill/>
          <a:ln>
            <a:noFill/>
          </a:ln>
          <a:effectLst/>
        </p:spPr>
        <p:txBody>
          <a:bodyPr wrap="square" rtlCol="0">
            <a:spAutoFit/>
          </a:bodyPr>
          <a:lstStyle/>
          <a:p>
            <a:pPr algn="l" rtl="0"/>
            <a:r>
              <a:rPr lang="en-ID" sz="3800" b="1" kern="1000" dirty="0">
                <a:solidFill>
                  <a:srgbClr val="E5FFC5"/>
                </a:solidFill>
                <a:latin typeface="Arial Black" panose="020B0604020202020204" pitchFamily="34" charset="0"/>
                <a:cs typeface="Arial Black" panose="020B0604020202020204" pitchFamily="34" charset="0"/>
              </a:rPr>
              <a:t>de </a:t>
            </a:r>
            <a:r>
              <a:rPr lang="en-ID" sz="3800" b="1" kern="1000" dirty="0" err="1">
                <a:solidFill>
                  <a:srgbClr val="E5FFC5"/>
                </a:solidFill>
                <a:latin typeface="Arial Black" panose="020B0604020202020204" pitchFamily="34" charset="0"/>
                <a:cs typeface="Arial Black" panose="020B0604020202020204" pitchFamily="34" charset="0"/>
              </a:rPr>
              <a:t>negócio</a:t>
            </a:r>
            <a:r>
              <a:rPr lang="en-ID" sz="3800" b="1" kern="1000" dirty="0">
                <a:solidFill>
                  <a:srgbClr val="E5FFC5"/>
                </a:solidFill>
                <a:latin typeface="Arial Black" panose="020B0604020202020204" pitchFamily="34" charset="0"/>
                <a:cs typeface="Arial Black" panose="020B0604020202020204" pitchFamily="34" charset="0"/>
              </a:rPr>
              <a:t> Herbalife</a:t>
            </a:r>
          </a:p>
        </p:txBody>
      </p:sp>
      <p:pic>
        <p:nvPicPr>
          <p:cNvPr id="2" name="Graphic 1">
            <a:extLst>
              <a:ext uri="{FF2B5EF4-FFF2-40B4-BE49-F238E27FC236}">
                <a16:creationId xmlns:a16="http://schemas.microsoft.com/office/drawing/2014/main" id="{5D613BCD-93E0-4FEC-56A4-485A2F65D5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8449" y="4702772"/>
            <a:ext cx="875100" cy="242111"/>
          </a:xfrm>
          <a:prstGeom prst="rect">
            <a:avLst/>
          </a:prstGeom>
        </p:spPr>
      </p:pic>
      <p:pic>
        <p:nvPicPr>
          <p:cNvPr id="3" name="Picture 3" descr="A picture containing text, person&#10;&#10;Description automatically generated">
            <a:extLst>
              <a:ext uri="{FF2B5EF4-FFF2-40B4-BE49-F238E27FC236}">
                <a16:creationId xmlns:a16="http://schemas.microsoft.com/office/drawing/2014/main" id="{DB723EAD-479D-2016-7B6A-26A71402DF0C}"/>
              </a:ext>
            </a:extLst>
          </p:cNvPr>
          <p:cNvPicPr>
            <a:picLocks noChangeAspect="1"/>
          </p:cNvPicPr>
          <p:nvPr/>
        </p:nvPicPr>
        <p:blipFill>
          <a:blip r:embed="rId5"/>
          <a:stretch>
            <a:fillRect/>
          </a:stretch>
        </p:blipFill>
        <p:spPr>
          <a:xfrm>
            <a:off x="5359400" y="947205"/>
            <a:ext cx="3460750" cy="3833291"/>
          </a:xfrm>
          <a:prstGeom prst="rect">
            <a:avLst/>
          </a:prstGeom>
        </p:spPr>
      </p:pic>
    </p:spTree>
    <p:extLst>
      <p:ext uri="{BB962C8B-B14F-4D97-AF65-F5344CB8AC3E}">
        <p14:creationId xmlns:p14="http://schemas.microsoft.com/office/powerpoint/2010/main" val="301649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4BEBDDB-79D6-2DE7-D14F-0C00DF5D6BE5}"/>
              </a:ext>
            </a:extLst>
          </p:cNvPr>
          <p:cNvPicPr>
            <a:picLocks noChangeAspect="1"/>
          </p:cNvPicPr>
          <p:nvPr/>
        </p:nvPicPr>
        <p:blipFill>
          <a:blip r:embed="rId3"/>
          <a:stretch>
            <a:fillRect/>
          </a:stretch>
        </p:blipFill>
        <p:spPr>
          <a:xfrm>
            <a:off x="615950" y="1697594"/>
            <a:ext cx="7791450" cy="2186462"/>
          </a:xfrm>
          <a:prstGeom prst="rect">
            <a:avLst/>
          </a:prstGeom>
        </p:spPr>
      </p:pic>
      <p:sp>
        <p:nvSpPr>
          <p:cNvPr id="3" name="Rectangle 2">
            <a:extLst>
              <a:ext uri="{FF2B5EF4-FFF2-40B4-BE49-F238E27FC236}">
                <a16:creationId xmlns:a16="http://schemas.microsoft.com/office/drawing/2014/main" id="{55289452-1556-5047-34B8-F7593B0D1066}"/>
              </a:ext>
            </a:extLst>
          </p:cNvPr>
          <p:cNvSpPr/>
          <p:nvPr/>
        </p:nvSpPr>
        <p:spPr>
          <a:xfrm>
            <a:off x="0" y="-10159"/>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8" name="TextBox 7">
            <a:extLst>
              <a:ext uri="{FF2B5EF4-FFF2-40B4-BE49-F238E27FC236}">
                <a16:creationId xmlns:a16="http://schemas.microsoft.com/office/drawing/2014/main" id="{63B2CC07-393F-36F2-7B56-04C9029D2E3A}"/>
              </a:ext>
            </a:extLst>
          </p:cNvPr>
          <p:cNvSpPr txBox="1"/>
          <p:nvPr/>
        </p:nvSpPr>
        <p:spPr>
          <a:xfrm>
            <a:off x="863316" y="547676"/>
            <a:ext cx="3499292" cy="584775"/>
          </a:xfrm>
          <a:prstGeom prst="rect">
            <a:avLst/>
          </a:prstGeom>
          <a:noFill/>
        </p:spPr>
        <p:txBody>
          <a:bodyPr wrap="square" lIns="0" tIns="0" rIns="0" bIns="0" rtlCol="0">
            <a:spAutoFit/>
          </a:bodyPr>
          <a:lstStyle/>
          <a:p>
            <a:pPr algn="ctr" rtl="0"/>
            <a:r>
              <a:rPr lang="en-ID" sz="3800" b="1" dirty="0" err="1">
                <a:solidFill>
                  <a:schemeClr val="bg1"/>
                </a:solidFill>
                <a:latin typeface="Arial Black" panose="020B0604020202020204" pitchFamily="34" charset="0"/>
                <a:cs typeface="Arial Black" panose="020B0604020202020204" pitchFamily="34" charset="0"/>
              </a:rPr>
              <a:t>Ganhos</a:t>
            </a:r>
            <a:endParaRPr lang="en-ID" sz="3800" b="1" dirty="0">
              <a:solidFill>
                <a:schemeClr val="bg1"/>
              </a:solidFill>
              <a:latin typeface="Arial Black" panose="020B0604020202020204" pitchFamily="34" charset="0"/>
              <a:cs typeface="Arial Black" panose="020B0604020202020204" pitchFamily="34" charset="0"/>
            </a:endParaRPr>
          </a:p>
        </p:txBody>
      </p:sp>
      <p:sp>
        <p:nvSpPr>
          <p:cNvPr id="9" name="TextBox 8">
            <a:extLst>
              <a:ext uri="{FF2B5EF4-FFF2-40B4-BE49-F238E27FC236}">
                <a16:creationId xmlns:a16="http://schemas.microsoft.com/office/drawing/2014/main" id="{EFEF5165-702B-2E65-7F57-260A7E94F52D}"/>
              </a:ext>
            </a:extLst>
          </p:cNvPr>
          <p:cNvSpPr txBox="1"/>
          <p:nvPr/>
        </p:nvSpPr>
        <p:spPr>
          <a:xfrm>
            <a:off x="437447" y="133414"/>
            <a:ext cx="3746591" cy="584775"/>
          </a:xfrm>
          <a:prstGeom prst="rect">
            <a:avLst/>
          </a:prstGeom>
          <a:noFill/>
        </p:spPr>
        <p:txBody>
          <a:bodyPr wrap="square" lIns="0" tIns="0" rIns="0" bIns="0" rtlCol="0">
            <a:spAutoFit/>
          </a:bodyPr>
          <a:lstStyle/>
          <a:p>
            <a:pPr algn="ctr" rtl="0"/>
            <a:r>
              <a:rPr lang="en-ID" sz="3800" b="1" dirty="0" err="1">
                <a:solidFill>
                  <a:srgbClr val="E5FFC5"/>
                </a:solidFill>
                <a:latin typeface="Arial Black" panose="020B0604020202020204" pitchFamily="34" charset="0"/>
                <a:cs typeface="Arial Black" panose="020B0604020202020204" pitchFamily="34" charset="0"/>
              </a:rPr>
              <a:t>Potencial</a:t>
            </a:r>
            <a:r>
              <a:rPr lang="en-ID" sz="3800" b="1" dirty="0">
                <a:solidFill>
                  <a:srgbClr val="E5FFC5"/>
                </a:solidFill>
                <a:latin typeface="Arial Black" panose="020B0604020202020204" pitchFamily="34" charset="0"/>
                <a:cs typeface="Arial Black" panose="020B0604020202020204" pitchFamily="34" charset="0"/>
              </a:rPr>
              <a:t> de</a:t>
            </a:r>
          </a:p>
        </p:txBody>
      </p:sp>
      <p:sp>
        <p:nvSpPr>
          <p:cNvPr id="10" name="TextBox 9">
            <a:extLst>
              <a:ext uri="{FF2B5EF4-FFF2-40B4-BE49-F238E27FC236}">
                <a16:creationId xmlns:a16="http://schemas.microsoft.com/office/drawing/2014/main" id="{5DA304B6-09D6-ADA3-05A6-89F3A76AF59A}"/>
              </a:ext>
            </a:extLst>
          </p:cNvPr>
          <p:cNvSpPr txBox="1"/>
          <p:nvPr/>
        </p:nvSpPr>
        <p:spPr>
          <a:xfrm>
            <a:off x="4571997" y="3964886"/>
            <a:ext cx="3995857" cy="528350"/>
          </a:xfrm>
          <a:prstGeom prst="rect">
            <a:avLst/>
          </a:prstGeom>
          <a:noFill/>
          <a:ln>
            <a:noFill/>
          </a:ln>
          <a:effectLst/>
        </p:spPr>
        <p:txBody>
          <a:bodyPr wrap="square" rtlCol="0">
            <a:spAutoFit/>
          </a:bodyPr>
          <a:lstStyle/>
          <a:p>
            <a:pPr marL="0" marR="0" lvl="0" indent="0" algn="ctr" defTabSz="128565" rtl="0" eaLnBrk="1" fontAlgn="auto" latinLnBrk="0" hangingPunct="1">
              <a:lnSpc>
                <a:spcPts val="1660"/>
              </a:lnSpc>
              <a:spcBef>
                <a:spcPts val="0"/>
              </a:spcBef>
              <a:spcAft>
                <a:spcPts val="0"/>
              </a:spcAft>
              <a:buClrTx/>
              <a:buSzTx/>
              <a:buFontTx/>
              <a:buNone/>
              <a:tabLst/>
              <a:defRPr/>
            </a:pP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Construa</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seu</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time para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alcançar</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mais</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pessoas</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e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crescer</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no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seu</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próprio</a:t>
            </a:r>
            <a:r>
              <a:rPr kumimoji="0" lang="en-US" sz="16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negócio</a:t>
            </a:r>
            <a:endParaRPr lang="en-US" sz="1600" b="1"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4" name="TextBox 13">
            <a:extLst>
              <a:ext uri="{FF2B5EF4-FFF2-40B4-BE49-F238E27FC236}">
                <a16:creationId xmlns:a16="http://schemas.microsoft.com/office/drawing/2014/main" id="{AEF5F20B-F520-47A2-C42E-B1979A02C396}"/>
              </a:ext>
            </a:extLst>
          </p:cNvPr>
          <p:cNvSpPr txBox="1"/>
          <p:nvPr/>
        </p:nvSpPr>
        <p:spPr>
          <a:xfrm>
            <a:off x="956617" y="3908461"/>
            <a:ext cx="2988740" cy="584775"/>
          </a:xfrm>
          <a:prstGeom prst="rect">
            <a:avLst/>
          </a:prstGeom>
          <a:noFill/>
          <a:ln>
            <a:noFill/>
          </a:ln>
          <a:effectLst/>
        </p:spPr>
        <p:txBody>
          <a:bodyPr wrap="square" lIns="91440" tIns="45720" rIns="91440" bIns="45720" rtlCol="0" anchor="t">
            <a:spAutoFit/>
          </a:bodyPr>
          <a:lstStyle/>
          <a:p>
            <a:pPr algn="ctr" defTabSz="128565" rtl="0">
              <a:defRPr/>
            </a:pPr>
            <a:r>
              <a:rPr kumimoji="0" lang="en-US" sz="1600" b="0" i="0" u="none" strike="noStrike" kern="1200" cap="none" spc="0" normalizeH="0" baseline="0" noProof="0" dirty="0" err="1">
                <a:ln>
                  <a:noFill/>
                </a:ln>
                <a:solidFill>
                  <a:schemeClr val="tx1">
                    <a:lumMod val="50000"/>
                    <a:lumOff val="50000"/>
                  </a:schemeClr>
                </a:solidFill>
                <a:effectLst/>
                <a:uLnTx/>
                <a:uFillTx/>
                <a:latin typeface="Arial"/>
                <a:ea typeface="Helvetica Neue Condensed" panose="02000503000000020004" pitchFamily="2" charset="0"/>
                <a:cs typeface="Arial"/>
              </a:rPr>
              <a:t>Ajude</a:t>
            </a:r>
            <a:r>
              <a:rPr kumimoji="0" lang="en-US" sz="1600" b="0" i="0" u="none" strike="noStrike" kern="1200" cap="none" spc="0" normalizeH="0" baseline="0" noProof="0" dirty="0">
                <a:ln>
                  <a:noFill/>
                </a:ln>
                <a:solidFill>
                  <a:schemeClr val="tx1">
                    <a:lumMod val="50000"/>
                    <a:lumOff val="50000"/>
                  </a:schemeClr>
                </a:solidFill>
                <a:effectLst/>
                <a:uLnTx/>
                <a:uFillTx/>
                <a:latin typeface="Arial"/>
                <a:ea typeface="Helvetica Neue Condensed" panose="02000503000000020004" pitchFamily="2" charset="0"/>
                <a:cs typeface="Arial"/>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a:ea typeface="Helvetica Neue Condensed" panose="02000503000000020004" pitchFamily="2" charset="0"/>
                <a:cs typeface="Arial"/>
              </a:rPr>
              <a:t>clientes</a:t>
            </a:r>
            <a:r>
              <a:rPr kumimoji="0" lang="en-US" sz="1600" b="0" i="0" u="none" strike="noStrike" kern="1200" cap="none" spc="0" normalizeH="0" baseline="0" noProof="0" dirty="0">
                <a:ln>
                  <a:noFill/>
                </a:ln>
                <a:solidFill>
                  <a:schemeClr val="tx1">
                    <a:lumMod val="50000"/>
                    <a:lumOff val="50000"/>
                  </a:schemeClr>
                </a:solidFill>
                <a:effectLst/>
                <a:uLnTx/>
                <a:uFillTx/>
                <a:latin typeface="Arial"/>
                <a:ea typeface="Helvetica Neue Condensed" panose="02000503000000020004" pitchFamily="2" charset="0"/>
                <a:cs typeface="Arial"/>
              </a:rPr>
              <a:t> a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a:ea typeface="Helvetica Neue Condensed" panose="02000503000000020004" pitchFamily="2" charset="0"/>
                <a:cs typeface="Arial"/>
              </a:rPr>
              <a:t>alcançar</a:t>
            </a:r>
            <a:r>
              <a:rPr kumimoji="0" lang="en-US" sz="1600" b="0" i="0" u="none" strike="noStrike" kern="1200" cap="none" spc="0" normalizeH="0" baseline="0" noProof="0" dirty="0">
                <a:ln>
                  <a:noFill/>
                </a:ln>
                <a:solidFill>
                  <a:schemeClr val="tx1">
                    <a:lumMod val="50000"/>
                    <a:lumOff val="50000"/>
                  </a:schemeClr>
                </a:solidFill>
                <a:effectLst/>
                <a:uLnTx/>
                <a:uFillTx/>
                <a:latin typeface="Arial"/>
                <a:ea typeface="Helvetica Neue Condensed" panose="02000503000000020004" pitchFamily="2" charset="0"/>
                <a:cs typeface="Arial"/>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a:ea typeface="Helvetica Neue Condensed" panose="02000503000000020004" pitchFamily="2" charset="0"/>
                <a:cs typeface="Arial"/>
              </a:rPr>
              <a:t>seus</a:t>
            </a:r>
            <a:r>
              <a:rPr kumimoji="0" lang="en-US" sz="1600" b="0" i="0" u="none" strike="noStrike" kern="1200" cap="none" spc="0" normalizeH="0" baseline="0" noProof="0" dirty="0">
                <a:ln>
                  <a:noFill/>
                </a:ln>
                <a:solidFill>
                  <a:schemeClr val="tx1">
                    <a:lumMod val="50000"/>
                    <a:lumOff val="50000"/>
                  </a:schemeClr>
                </a:solidFill>
                <a:effectLst/>
                <a:uLnTx/>
                <a:uFillTx/>
                <a:latin typeface="Arial"/>
                <a:ea typeface="Helvetica Neue Condensed" panose="02000503000000020004" pitchFamily="2" charset="0"/>
                <a:cs typeface="Arial"/>
              </a:rPr>
              <a:t>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a:ea typeface="Helvetica Neue Condensed" panose="02000503000000020004" pitchFamily="2" charset="0"/>
                <a:cs typeface="Arial"/>
              </a:rPr>
              <a:t>objetivos</a:t>
            </a:r>
            <a:r>
              <a:rPr kumimoji="0" lang="en-US" sz="1600" b="0" i="0" u="none" strike="noStrike" kern="1200" cap="none" spc="0" normalizeH="0" baseline="0" noProof="0" dirty="0">
                <a:ln>
                  <a:noFill/>
                </a:ln>
                <a:solidFill>
                  <a:schemeClr val="tx1">
                    <a:lumMod val="50000"/>
                    <a:lumOff val="50000"/>
                  </a:schemeClr>
                </a:solidFill>
                <a:effectLst/>
                <a:uLnTx/>
                <a:uFillTx/>
                <a:latin typeface="Arial"/>
                <a:ea typeface="Helvetica Neue Condensed" panose="02000503000000020004" pitchFamily="2" charset="0"/>
                <a:cs typeface="Arial"/>
              </a:rPr>
              <a:t> de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a:ea typeface="Helvetica Neue Condensed" panose="02000503000000020004" pitchFamily="2" charset="0"/>
                <a:cs typeface="Arial"/>
              </a:rPr>
              <a:t>estilo</a:t>
            </a:r>
            <a:r>
              <a:rPr kumimoji="0" lang="en-US" sz="1600" b="0" i="0" u="none" strike="noStrike" kern="1200" cap="none" spc="0" normalizeH="0" baseline="0" noProof="0" dirty="0">
                <a:ln>
                  <a:noFill/>
                </a:ln>
                <a:solidFill>
                  <a:schemeClr val="tx1">
                    <a:lumMod val="50000"/>
                    <a:lumOff val="50000"/>
                  </a:schemeClr>
                </a:solidFill>
                <a:effectLst/>
                <a:uLnTx/>
                <a:uFillTx/>
                <a:latin typeface="Arial"/>
                <a:ea typeface="Helvetica Neue Condensed" panose="02000503000000020004" pitchFamily="2" charset="0"/>
                <a:cs typeface="Arial"/>
              </a:rPr>
              <a:t> de </a:t>
            </a:r>
            <a:r>
              <a:rPr kumimoji="0" lang="en-US" sz="1600" b="0" i="0" u="none" strike="noStrike" kern="1200" cap="none" spc="0" normalizeH="0" baseline="0" noProof="0" dirty="0" err="1">
                <a:ln>
                  <a:noFill/>
                </a:ln>
                <a:solidFill>
                  <a:schemeClr val="tx1">
                    <a:lumMod val="50000"/>
                    <a:lumOff val="50000"/>
                  </a:schemeClr>
                </a:solidFill>
                <a:effectLst/>
                <a:uLnTx/>
                <a:uFillTx/>
                <a:latin typeface="Arial"/>
                <a:ea typeface="Helvetica Neue Condensed" panose="02000503000000020004" pitchFamily="2" charset="0"/>
                <a:cs typeface="Arial"/>
              </a:rPr>
              <a:t>vida</a:t>
            </a:r>
            <a:endParaRPr lang="en-US" sz="1600" b="1"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2" name="Oval 1">
            <a:extLst>
              <a:ext uri="{FF2B5EF4-FFF2-40B4-BE49-F238E27FC236}">
                <a16:creationId xmlns:a16="http://schemas.microsoft.com/office/drawing/2014/main" id="{0BE744BF-B26A-18EB-20B8-882DD0F74A21}"/>
              </a:ext>
            </a:extLst>
          </p:cNvPr>
          <p:cNvSpPr>
            <a:spLocks noChangeAspect="1"/>
          </p:cNvSpPr>
          <p:nvPr/>
        </p:nvSpPr>
        <p:spPr>
          <a:xfrm>
            <a:off x="4184039" y="2431934"/>
            <a:ext cx="634575" cy="634575"/>
          </a:xfrm>
          <a:prstGeom prst="ellipse">
            <a:avLst/>
          </a:prstGeom>
          <a:solidFill>
            <a:srgbClr val="42A04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E449C7C1-78AC-903B-8439-C17C85D3D7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449" y="4702771"/>
            <a:ext cx="875101" cy="242111"/>
          </a:xfrm>
          <a:prstGeom prst="rect">
            <a:avLst/>
          </a:prstGeom>
        </p:spPr>
      </p:pic>
    </p:spTree>
    <p:extLst>
      <p:ext uri="{BB962C8B-B14F-4D97-AF65-F5344CB8AC3E}">
        <p14:creationId xmlns:p14="http://schemas.microsoft.com/office/powerpoint/2010/main" val="409446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BAE62BA-B192-6D28-A1C0-B5AA65250308}"/>
              </a:ext>
            </a:extLst>
          </p:cNvPr>
          <p:cNvSpPr/>
          <p:nvPr/>
        </p:nvSpPr>
        <p:spPr>
          <a:xfrm>
            <a:off x="0" y="-10159"/>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8" name="TextBox 7">
            <a:extLst>
              <a:ext uri="{FF2B5EF4-FFF2-40B4-BE49-F238E27FC236}">
                <a16:creationId xmlns:a16="http://schemas.microsoft.com/office/drawing/2014/main" id="{63B2CC07-393F-36F2-7B56-04C9029D2E3A}"/>
              </a:ext>
            </a:extLst>
          </p:cNvPr>
          <p:cNvSpPr txBox="1"/>
          <p:nvPr/>
        </p:nvSpPr>
        <p:spPr>
          <a:xfrm>
            <a:off x="2495260" y="542612"/>
            <a:ext cx="2165810" cy="584775"/>
          </a:xfrm>
          <a:prstGeom prst="rect">
            <a:avLst/>
          </a:prstGeom>
          <a:noFill/>
        </p:spPr>
        <p:txBody>
          <a:bodyPr wrap="square" lIns="0" tIns="0" rIns="0" bIns="0" rtlCol="0">
            <a:spAutoFit/>
          </a:bodyPr>
          <a:lstStyle/>
          <a:p>
            <a:pPr algn="l" rtl="0"/>
            <a:r>
              <a:rPr lang="en-ID" sz="3800" b="1" dirty="0" err="1">
                <a:solidFill>
                  <a:schemeClr val="bg1"/>
                </a:solidFill>
                <a:latin typeface="Arial Black" panose="020B0604020202020204" pitchFamily="34" charset="0"/>
                <a:cs typeface="Arial Black" panose="020B0604020202020204" pitchFamily="34" charset="0"/>
              </a:rPr>
              <a:t>Ganhos</a:t>
            </a:r>
            <a:endParaRPr lang="en-ID" sz="3800" b="1" dirty="0">
              <a:solidFill>
                <a:schemeClr val="bg1"/>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1BC443D4-1FBB-2151-71A9-9333D0F8E0C5}"/>
              </a:ext>
            </a:extLst>
          </p:cNvPr>
          <p:cNvSpPr txBox="1"/>
          <p:nvPr/>
        </p:nvSpPr>
        <p:spPr>
          <a:xfrm>
            <a:off x="467228" y="79299"/>
            <a:ext cx="3826166" cy="584775"/>
          </a:xfrm>
          <a:prstGeom prst="rect">
            <a:avLst/>
          </a:prstGeom>
          <a:noFill/>
        </p:spPr>
        <p:txBody>
          <a:bodyPr wrap="square" lIns="0" tIns="0" rIns="0" bIns="0" rtlCol="0">
            <a:spAutoFit/>
          </a:bodyPr>
          <a:lstStyle/>
          <a:p>
            <a:pPr algn="ctr" rtl="0"/>
            <a:r>
              <a:rPr lang="en-ID" sz="3800" b="1" dirty="0">
                <a:solidFill>
                  <a:srgbClr val="E5FFC5"/>
                </a:solidFill>
                <a:latin typeface="Arial Black" panose="020B0604020202020204" pitchFamily="34" charset="0"/>
                <a:cs typeface="Arial Black" panose="020B0604020202020204" pitchFamily="34" charset="0"/>
              </a:rPr>
              <a:t>5 </a:t>
            </a:r>
            <a:r>
              <a:rPr lang="en-ID" sz="3800" b="1" dirty="0" err="1">
                <a:solidFill>
                  <a:srgbClr val="E5FFC5"/>
                </a:solidFill>
                <a:latin typeface="Arial Black" panose="020B0604020202020204" pitchFamily="34" charset="0"/>
                <a:cs typeface="Arial Black" panose="020B0604020202020204" pitchFamily="34" charset="0"/>
              </a:rPr>
              <a:t>Formas</a:t>
            </a:r>
            <a:r>
              <a:rPr lang="en-ID" sz="3800" b="1" dirty="0">
                <a:solidFill>
                  <a:srgbClr val="E5FFC5"/>
                </a:solidFill>
                <a:latin typeface="Arial Black" panose="020B0604020202020204" pitchFamily="34" charset="0"/>
                <a:cs typeface="Arial Black" panose="020B0604020202020204" pitchFamily="34" charset="0"/>
              </a:rPr>
              <a:t> de</a:t>
            </a:r>
          </a:p>
        </p:txBody>
      </p:sp>
      <p:sp>
        <p:nvSpPr>
          <p:cNvPr id="6" name="Oval 5">
            <a:extLst>
              <a:ext uri="{FF2B5EF4-FFF2-40B4-BE49-F238E27FC236}">
                <a16:creationId xmlns:a16="http://schemas.microsoft.com/office/drawing/2014/main" id="{5166DBC9-F208-1F5D-9916-A54FF7EE65FC}"/>
              </a:ext>
            </a:extLst>
          </p:cNvPr>
          <p:cNvSpPr/>
          <p:nvPr/>
        </p:nvSpPr>
        <p:spPr>
          <a:xfrm>
            <a:off x="3258059" y="2223298"/>
            <a:ext cx="2221907" cy="2221907"/>
          </a:xfrm>
          <a:prstGeom prst="ellipse">
            <a:avLst/>
          </a:prstGeom>
          <a:noFill/>
          <a:ln w="317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 name="Oval 6">
            <a:extLst>
              <a:ext uri="{FF2B5EF4-FFF2-40B4-BE49-F238E27FC236}">
                <a16:creationId xmlns:a16="http://schemas.microsoft.com/office/drawing/2014/main" id="{30A19B28-386B-9535-387F-6312673A119D}"/>
              </a:ext>
            </a:extLst>
          </p:cNvPr>
          <p:cNvSpPr>
            <a:spLocks noChangeAspect="1"/>
          </p:cNvSpPr>
          <p:nvPr/>
        </p:nvSpPr>
        <p:spPr>
          <a:xfrm>
            <a:off x="5206387" y="2208367"/>
            <a:ext cx="248138" cy="248138"/>
          </a:xfrm>
          <a:prstGeom prst="ellipse">
            <a:avLst/>
          </a:prstGeom>
          <a:noFill/>
          <a:ln w="317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Oval 10">
            <a:extLst>
              <a:ext uri="{FF2B5EF4-FFF2-40B4-BE49-F238E27FC236}">
                <a16:creationId xmlns:a16="http://schemas.microsoft.com/office/drawing/2014/main" id="{ACF942B0-870E-D38C-C2CB-2D05A17EF25D}"/>
              </a:ext>
            </a:extLst>
          </p:cNvPr>
          <p:cNvSpPr>
            <a:spLocks noChangeAspect="1"/>
          </p:cNvSpPr>
          <p:nvPr/>
        </p:nvSpPr>
        <p:spPr>
          <a:xfrm>
            <a:off x="5633130" y="3392839"/>
            <a:ext cx="248138" cy="248138"/>
          </a:xfrm>
          <a:prstGeom prst="ellipse">
            <a:avLst/>
          </a:prstGeom>
          <a:noFill/>
          <a:ln w="317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2" name="Oval 11">
            <a:extLst>
              <a:ext uri="{FF2B5EF4-FFF2-40B4-BE49-F238E27FC236}">
                <a16:creationId xmlns:a16="http://schemas.microsoft.com/office/drawing/2014/main" id="{BB98DB6B-8598-DC85-7FC2-C5049DB7B7FC}"/>
              </a:ext>
            </a:extLst>
          </p:cNvPr>
          <p:cNvSpPr>
            <a:spLocks noChangeAspect="1"/>
          </p:cNvSpPr>
          <p:nvPr/>
        </p:nvSpPr>
        <p:spPr>
          <a:xfrm>
            <a:off x="4833849" y="4554105"/>
            <a:ext cx="248138" cy="248138"/>
          </a:xfrm>
          <a:prstGeom prst="ellipse">
            <a:avLst/>
          </a:prstGeom>
          <a:noFill/>
          <a:ln w="317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Oval 14">
            <a:extLst>
              <a:ext uri="{FF2B5EF4-FFF2-40B4-BE49-F238E27FC236}">
                <a16:creationId xmlns:a16="http://schemas.microsoft.com/office/drawing/2014/main" id="{629B70E0-845B-2A79-0C2C-B7B17A7AA32E}"/>
              </a:ext>
            </a:extLst>
          </p:cNvPr>
          <p:cNvSpPr>
            <a:spLocks noChangeAspect="1"/>
          </p:cNvSpPr>
          <p:nvPr/>
        </p:nvSpPr>
        <p:spPr>
          <a:xfrm>
            <a:off x="3092928" y="4026380"/>
            <a:ext cx="248138" cy="248138"/>
          </a:xfrm>
          <a:prstGeom prst="ellipse">
            <a:avLst/>
          </a:prstGeom>
          <a:noFill/>
          <a:ln w="317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7" name="Oval 16">
            <a:extLst>
              <a:ext uri="{FF2B5EF4-FFF2-40B4-BE49-F238E27FC236}">
                <a16:creationId xmlns:a16="http://schemas.microsoft.com/office/drawing/2014/main" id="{8667AAEB-94D7-B09D-0037-D8977D4B7D6C}"/>
              </a:ext>
            </a:extLst>
          </p:cNvPr>
          <p:cNvSpPr>
            <a:spLocks noChangeAspect="1"/>
          </p:cNvSpPr>
          <p:nvPr/>
        </p:nvSpPr>
        <p:spPr>
          <a:xfrm>
            <a:off x="3188337" y="2345456"/>
            <a:ext cx="248138" cy="248138"/>
          </a:xfrm>
          <a:prstGeom prst="ellipse">
            <a:avLst/>
          </a:prstGeom>
          <a:noFill/>
          <a:ln w="317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8" name="TextBox 17">
            <a:extLst>
              <a:ext uri="{FF2B5EF4-FFF2-40B4-BE49-F238E27FC236}">
                <a16:creationId xmlns:a16="http://schemas.microsoft.com/office/drawing/2014/main" id="{60186AEF-2A07-CF8A-0D55-BEAD4881C4B8}"/>
              </a:ext>
            </a:extLst>
          </p:cNvPr>
          <p:cNvSpPr txBox="1"/>
          <p:nvPr/>
        </p:nvSpPr>
        <p:spPr>
          <a:xfrm>
            <a:off x="1784016" y="2291873"/>
            <a:ext cx="1422489" cy="307777"/>
          </a:xfrm>
          <a:prstGeom prst="rect">
            <a:avLst/>
          </a:prstGeom>
          <a:noFill/>
          <a:ln>
            <a:noFill/>
          </a:ln>
          <a:effectLst/>
        </p:spPr>
        <p:txBody>
          <a:bodyPr wrap="square" rtlCol="0">
            <a:spAutoFit/>
          </a:bodyPr>
          <a:lstStyle/>
          <a:p>
            <a:pPr algn="ctr" defTabSz="128565" rtl="0"/>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Bônus</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a:t>
            </a:r>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Anual</a:t>
            </a:r>
            <a:endPar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id="{9407D9BA-D003-0FEE-122E-F8142C7199C0}"/>
              </a:ext>
            </a:extLst>
          </p:cNvPr>
          <p:cNvSpPr txBox="1"/>
          <p:nvPr/>
        </p:nvSpPr>
        <p:spPr>
          <a:xfrm>
            <a:off x="1153996" y="3906257"/>
            <a:ext cx="1980332" cy="738664"/>
          </a:xfrm>
          <a:prstGeom prst="rect">
            <a:avLst/>
          </a:prstGeom>
          <a:noFill/>
          <a:ln>
            <a:noFill/>
          </a:ln>
          <a:effectLst/>
        </p:spPr>
        <p:txBody>
          <a:bodyPr wrap="square" rtlCol="0">
            <a:spAutoFit/>
          </a:bodyPr>
          <a:lstStyle/>
          <a:p>
            <a:pPr algn="ctr" defTabSz="128565" rtl="0"/>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Bônus</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a:t>
            </a:r>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Mensais</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a:t>
            </a:r>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sobre</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a </a:t>
            </a:r>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produção</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da </a:t>
            </a:r>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sua</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equipe*</a:t>
            </a:r>
          </a:p>
        </p:txBody>
      </p:sp>
      <p:sp>
        <p:nvSpPr>
          <p:cNvPr id="20" name="TextBox 19">
            <a:extLst>
              <a:ext uri="{FF2B5EF4-FFF2-40B4-BE49-F238E27FC236}">
                <a16:creationId xmlns:a16="http://schemas.microsoft.com/office/drawing/2014/main" id="{39C71857-4C8D-22D7-374B-F926A72A8788}"/>
              </a:ext>
            </a:extLst>
          </p:cNvPr>
          <p:cNvSpPr txBox="1"/>
          <p:nvPr/>
        </p:nvSpPr>
        <p:spPr>
          <a:xfrm>
            <a:off x="5099405" y="4524285"/>
            <a:ext cx="979436" cy="307777"/>
          </a:xfrm>
          <a:prstGeom prst="rect">
            <a:avLst/>
          </a:prstGeom>
          <a:noFill/>
          <a:ln>
            <a:noFill/>
          </a:ln>
          <a:effectLst/>
        </p:spPr>
        <p:txBody>
          <a:bodyPr wrap="square" rtlCol="0">
            <a:spAutoFit/>
          </a:bodyPr>
          <a:lstStyle/>
          <a:p>
            <a:pPr algn="ctr" defTabSz="128565" rtl="0"/>
            <a:r>
              <a:rPr lang="en-US" sz="1400" b="1" kern="1200">
                <a:solidFill>
                  <a:srgbClr val="42A046"/>
                </a:solidFill>
                <a:latin typeface="Arial" panose="020B0604020202020204" pitchFamily="34" charset="0"/>
                <a:ea typeface="Helvetica Neue Condensed" panose="02000503000000020004" pitchFamily="2" charset="0"/>
                <a:cs typeface="Arial" panose="020B0604020202020204" pitchFamily="34" charset="0"/>
              </a:rPr>
              <a:t>Royalties</a:t>
            </a:r>
          </a:p>
        </p:txBody>
      </p:sp>
      <p:sp>
        <p:nvSpPr>
          <p:cNvPr id="21" name="TextBox 20">
            <a:extLst>
              <a:ext uri="{FF2B5EF4-FFF2-40B4-BE49-F238E27FC236}">
                <a16:creationId xmlns:a16="http://schemas.microsoft.com/office/drawing/2014/main" id="{4B670CA2-BED3-EFDA-1A5B-CDFB9B4D0844}"/>
              </a:ext>
            </a:extLst>
          </p:cNvPr>
          <p:cNvSpPr txBox="1"/>
          <p:nvPr/>
        </p:nvSpPr>
        <p:spPr>
          <a:xfrm>
            <a:off x="5785061" y="3368555"/>
            <a:ext cx="1788472" cy="307777"/>
          </a:xfrm>
          <a:prstGeom prst="rect">
            <a:avLst/>
          </a:prstGeom>
          <a:noFill/>
          <a:ln>
            <a:noFill/>
          </a:ln>
          <a:effectLst/>
        </p:spPr>
        <p:txBody>
          <a:bodyPr wrap="square" rtlCol="0">
            <a:spAutoFit/>
          </a:bodyPr>
          <a:lstStyle/>
          <a:p>
            <a:pPr algn="ctr" defTabSz="128565" rtl="0"/>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Lucro</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no </a:t>
            </a:r>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atacado</a:t>
            </a:r>
            <a:endPar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22" name="TextBox 21">
            <a:extLst>
              <a:ext uri="{FF2B5EF4-FFF2-40B4-BE49-F238E27FC236}">
                <a16:creationId xmlns:a16="http://schemas.microsoft.com/office/drawing/2014/main" id="{EB151200-5176-1D9A-7FAD-2C6AB46C47EA}"/>
              </a:ext>
            </a:extLst>
          </p:cNvPr>
          <p:cNvSpPr txBox="1"/>
          <p:nvPr/>
        </p:nvSpPr>
        <p:spPr>
          <a:xfrm>
            <a:off x="5404030" y="2152816"/>
            <a:ext cx="1295436" cy="523220"/>
          </a:xfrm>
          <a:prstGeom prst="rect">
            <a:avLst/>
          </a:prstGeom>
          <a:noFill/>
          <a:ln>
            <a:noFill/>
          </a:ln>
          <a:effectLst/>
        </p:spPr>
        <p:txBody>
          <a:bodyPr wrap="square" rtlCol="0">
            <a:spAutoFit/>
          </a:bodyPr>
          <a:lstStyle/>
          <a:p>
            <a:pPr algn="ctr" defTabSz="128565" rtl="0"/>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Lucro</a:t>
            </a:r>
            <a:r>
              <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no </a:t>
            </a:r>
            <a:r>
              <a:rPr lang="en-US" sz="14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varejo</a:t>
            </a:r>
            <a:endParaRPr lang="en-US" sz="14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endParaRPr>
          </a:p>
        </p:txBody>
      </p:sp>
      <p:pic>
        <p:nvPicPr>
          <p:cNvPr id="23" name="Picture 22">
            <a:extLst>
              <a:ext uri="{FF2B5EF4-FFF2-40B4-BE49-F238E27FC236}">
                <a16:creationId xmlns:a16="http://schemas.microsoft.com/office/drawing/2014/main" id="{3FA1FCD8-12EA-832A-0DE4-47C228F756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7454" y="2598895"/>
            <a:ext cx="763114" cy="1489888"/>
          </a:xfrm>
          <a:prstGeom prst="rect">
            <a:avLst/>
          </a:prstGeom>
        </p:spPr>
      </p:pic>
      <p:pic>
        <p:nvPicPr>
          <p:cNvPr id="26" name="Picture 25">
            <a:extLst>
              <a:ext uri="{FF2B5EF4-FFF2-40B4-BE49-F238E27FC236}">
                <a16:creationId xmlns:a16="http://schemas.microsoft.com/office/drawing/2014/main" id="{BB1C268A-7020-0CE0-0151-24642773BB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2355" y="2800186"/>
            <a:ext cx="573883" cy="573883"/>
          </a:xfrm>
          <a:prstGeom prst="rect">
            <a:avLst/>
          </a:prstGeom>
        </p:spPr>
      </p:pic>
      <p:pic>
        <p:nvPicPr>
          <p:cNvPr id="27" name="Picture 26">
            <a:extLst>
              <a:ext uri="{FF2B5EF4-FFF2-40B4-BE49-F238E27FC236}">
                <a16:creationId xmlns:a16="http://schemas.microsoft.com/office/drawing/2014/main" id="{4CF088AD-094A-049A-BE21-82A78F41A2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4299" y="1602002"/>
            <a:ext cx="549343" cy="549343"/>
          </a:xfrm>
          <a:prstGeom prst="rect">
            <a:avLst/>
          </a:prstGeom>
        </p:spPr>
      </p:pic>
      <p:pic>
        <p:nvPicPr>
          <p:cNvPr id="28" name="Picture 27">
            <a:extLst>
              <a:ext uri="{FF2B5EF4-FFF2-40B4-BE49-F238E27FC236}">
                <a16:creationId xmlns:a16="http://schemas.microsoft.com/office/drawing/2014/main" id="{5395D682-9062-F3B7-FB40-F9AC64EED3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0853" y="4079884"/>
            <a:ext cx="578345" cy="444485"/>
          </a:xfrm>
          <a:prstGeom prst="rect">
            <a:avLst/>
          </a:prstGeom>
        </p:spPr>
      </p:pic>
      <p:pic>
        <p:nvPicPr>
          <p:cNvPr id="29" name="Picture 28">
            <a:extLst>
              <a:ext uri="{FF2B5EF4-FFF2-40B4-BE49-F238E27FC236}">
                <a16:creationId xmlns:a16="http://schemas.microsoft.com/office/drawing/2014/main" id="{C8A8753F-3F00-42FB-EC36-06C5EDB16E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1940" y="3317506"/>
            <a:ext cx="564444" cy="564444"/>
          </a:xfrm>
          <a:prstGeom prst="rect">
            <a:avLst/>
          </a:prstGeom>
        </p:spPr>
      </p:pic>
      <p:pic>
        <p:nvPicPr>
          <p:cNvPr id="30" name="Picture 29">
            <a:extLst>
              <a:ext uri="{FF2B5EF4-FFF2-40B4-BE49-F238E27FC236}">
                <a16:creationId xmlns:a16="http://schemas.microsoft.com/office/drawing/2014/main" id="{3043CA51-602A-F659-CFE2-2C4641026A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8701" y="1740003"/>
            <a:ext cx="553118" cy="553118"/>
          </a:xfrm>
          <a:prstGeom prst="rect">
            <a:avLst/>
          </a:prstGeom>
        </p:spPr>
      </p:pic>
      <p:pic>
        <p:nvPicPr>
          <p:cNvPr id="2" name="Graphic 1">
            <a:extLst>
              <a:ext uri="{FF2B5EF4-FFF2-40B4-BE49-F238E27FC236}">
                <a16:creationId xmlns:a16="http://schemas.microsoft.com/office/drawing/2014/main" id="{8371E72D-6B7A-F396-254E-B0A356337D7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68449" y="4702771"/>
            <a:ext cx="875101" cy="242111"/>
          </a:xfrm>
          <a:prstGeom prst="rect">
            <a:avLst/>
          </a:prstGeom>
        </p:spPr>
      </p:pic>
      <p:sp>
        <p:nvSpPr>
          <p:cNvPr id="3" name="CaixaDeTexto 2">
            <a:extLst>
              <a:ext uri="{FF2B5EF4-FFF2-40B4-BE49-F238E27FC236}">
                <a16:creationId xmlns:a16="http://schemas.microsoft.com/office/drawing/2014/main" id="{D6DD777E-6482-CE35-C43F-BBBB0E50B920}"/>
              </a:ext>
            </a:extLst>
          </p:cNvPr>
          <p:cNvSpPr txBox="1"/>
          <p:nvPr/>
        </p:nvSpPr>
        <p:spPr>
          <a:xfrm>
            <a:off x="23906" y="4783903"/>
            <a:ext cx="5079146" cy="615553"/>
          </a:xfrm>
          <a:prstGeom prst="rect">
            <a:avLst/>
          </a:prstGeom>
          <a:noFill/>
        </p:spPr>
        <p:txBody>
          <a:bodyPr wrap="square" rtlCol="0">
            <a:spAutoFit/>
          </a:bodyPr>
          <a:lstStyle/>
          <a:p>
            <a:r>
              <a:rPr lang="pt-BR" sz="800" dirty="0">
                <a:latin typeface="Arial" panose="020B0604020202020204" pitchFamily="34" charset="0"/>
                <a:cs typeface="Arial" panose="020B0604020202020204" pitchFamily="34" charset="0"/>
              </a:rPr>
              <a:t>*</a:t>
            </a:r>
            <a:r>
              <a:rPr lang="pt-BR" sz="800" kern="100" dirty="0">
                <a:effectLst/>
                <a:latin typeface="Arial" panose="020B0604020202020204" pitchFamily="34" charset="0"/>
                <a:ea typeface="Calibri" panose="020F0502020204030204" pitchFamily="34" charset="0"/>
                <a:cs typeface="Arial" panose="020B0604020202020204" pitchFamily="34" charset="0"/>
              </a:rPr>
              <a:t> O termo Bônus de Produção é equivalente a Bônus ou pagamento por Produção, Incentivo por Desempenho da Organização, Renda Adicional ou Desconto por Produção, conforme aplicável no país.</a:t>
            </a:r>
          </a:p>
          <a:p>
            <a:endParaRPr lang="pt-BR" dirty="0"/>
          </a:p>
        </p:txBody>
      </p:sp>
    </p:spTree>
    <p:extLst>
      <p:ext uri="{BB962C8B-B14F-4D97-AF65-F5344CB8AC3E}">
        <p14:creationId xmlns:p14="http://schemas.microsoft.com/office/powerpoint/2010/main" val="2065090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D3A62436-C9DA-F9CB-B46C-0A58E36B6DD3}"/>
              </a:ext>
            </a:extLst>
          </p:cNvPr>
          <p:cNvSpPr/>
          <p:nvPr/>
        </p:nvSpPr>
        <p:spPr>
          <a:xfrm>
            <a:off x="0" y="-10159"/>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8" name="TextBox 7">
            <a:extLst>
              <a:ext uri="{FF2B5EF4-FFF2-40B4-BE49-F238E27FC236}">
                <a16:creationId xmlns:a16="http://schemas.microsoft.com/office/drawing/2014/main" id="{63B2CC07-393F-36F2-7B56-04C9029D2E3A}"/>
              </a:ext>
            </a:extLst>
          </p:cNvPr>
          <p:cNvSpPr txBox="1"/>
          <p:nvPr/>
        </p:nvSpPr>
        <p:spPr>
          <a:xfrm>
            <a:off x="991223" y="544121"/>
            <a:ext cx="2741505" cy="584775"/>
          </a:xfrm>
          <a:prstGeom prst="rect">
            <a:avLst/>
          </a:prstGeom>
          <a:noFill/>
        </p:spPr>
        <p:txBody>
          <a:bodyPr wrap="square" lIns="0" tIns="0" rIns="0" bIns="0" rtlCol="0">
            <a:spAutoFit/>
          </a:bodyPr>
          <a:lstStyle/>
          <a:p>
            <a:pPr algn="l" rtl="0"/>
            <a:r>
              <a:rPr lang="en-ID" sz="3800" b="1" dirty="0">
                <a:solidFill>
                  <a:schemeClr val="bg1"/>
                </a:solidFill>
                <a:latin typeface="Arial Black" panose="020B0604020202020204" pitchFamily="34" charset="0"/>
                <a:cs typeface="Arial Black" panose="020B0604020202020204" pitchFamily="34" charset="0"/>
              </a:rPr>
              <a:t>no </a:t>
            </a:r>
            <a:r>
              <a:rPr lang="en-ID" sz="3800" b="1" dirty="0" err="1">
                <a:solidFill>
                  <a:schemeClr val="bg1"/>
                </a:solidFill>
                <a:latin typeface="Arial Black" panose="020B0604020202020204" pitchFamily="34" charset="0"/>
                <a:cs typeface="Arial Black" panose="020B0604020202020204" pitchFamily="34" charset="0"/>
              </a:rPr>
              <a:t>Varejo</a:t>
            </a:r>
            <a:endParaRPr lang="en-ID" sz="3800" b="1" dirty="0">
              <a:solidFill>
                <a:schemeClr val="bg1"/>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1BC443D4-1FBB-2151-71A9-9333D0F8E0C5}"/>
              </a:ext>
            </a:extLst>
          </p:cNvPr>
          <p:cNvSpPr txBox="1"/>
          <p:nvPr/>
        </p:nvSpPr>
        <p:spPr>
          <a:xfrm>
            <a:off x="435925" y="149737"/>
            <a:ext cx="1860074" cy="584775"/>
          </a:xfrm>
          <a:prstGeom prst="rect">
            <a:avLst/>
          </a:prstGeom>
          <a:noFill/>
        </p:spPr>
        <p:txBody>
          <a:bodyPr wrap="square" lIns="0" tIns="0" rIns="0" bIns="0" rtlCol="0">
            <a:spAutoFit/>
          </a:bodyPr>
          <a:lstStyle/>
          <a:p>
            <a:pPr algn="ctr" rtl="0"/>
            <a:r>
              <a:rPr lang="en-ID" sz="3800" b="1" dirty="0" err="1">
                <a:solidFill>
                  <a:srgbClr val="E5FFC5"/>
                </a:solidFill>
                <a:latin typeface="Arial Black" panose="020B0604020202020204" pitchFamily="34" charset="0"/>
                <a:cs typeface="Arial Black" panose="020B0604020202020204" pitchFamily="34" charset="0"/>
              </a:rPr>
              <a:t>Lucro</a:t>
            </a:r>
            <a:endParaRPr lang="en-ID" sz="3800" b="1" dirty="0">
              <a:solidFill>
                <a:srgbClr val="E5FFC5"/>
              </a:solidFill>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6A370CBB-A525-8C3B-C01F-6984C9A7A5EB}"/>
              </a:ext>
            </a:extLst>
          </p:cNvPr>
          <p:cNvSpPr txBox="1"/>
          <p:nvPr/>
        </p:nvSpPr>
        <p:spPr>
          <a:xfrm>
            <a:off x="4001147" y="248723"/>
            <a:ext cx="4706927" cy="738664"/>
          </a:xfrm>
          <a:prstGeom prst="rect">
            <a:avLst/>
          </a:prstGeom>
          <a:noFill/>
        </p:spPr>
        <p:txBody>
          <a:bodyPr wrap="square" lIns="91440" tIns="45720" rIns="91440" bIns="45720" anchor="t">
            <a:spAutoFit/>
          </a:bodyPr>
          <a:lstStyle/>
          <a:p>
            <a:r>
              <a:rPr lang="en-US" sz="1400" b="1" dirty="0" err="1">
                <a:solidFill>
                  <a:srgbClr val="E5FFC5"/>
                </a:solidFill>
                <a:latin typeface="Arial"/>
                <a:ea typeface="Helvetica Neue Light" panose="02000403000000020004" pitchFamily="2" charset="0"/>
                <a:cs typeface="Arial"/>
              </a:rPr>
              <a:t>Novos</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Distribuidores</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ganham</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imediatamente</a:t>
            </a:r>
            <a:r>
              <a:rPr lang="en-US" sz="1400" b="1" dirty="0">
                <a:solidFill>
                  <a:srgbClr val="E5FFC5"/>
                </a:solidFill>
                <a:latin typeface="Arial"/>
                <a:ea typeface="Helvetica Neue Light" panose="02000403000000020004" pitchFamily="2" charset="0"/>
                <a:cs typeface="Arial"/>
              </a:rPr>
              <a:t> 25% de </a:t>
            </a:r>
            <a:r>
              <a:rPr lang="en-US" sz="1400" b="1" dirty="0" err="1">
                <a:solidFill>
                  <a:srgbClr val="E5FFC5"/>
                </a:solidFill>
                <a:latin typeface="Arial"/>
                <a:ea typeface="Helvetica Neue Light" panose="02000403000000020004" pitchFamily="2" charset="0"/>
                <a:cs typeface="Arial"/>
              </a:rPr>
              <a:t>desconto</a:t>
            </a:r>
            <a:r>
              <a:rPr lang="en-US" sz="1400" b="1" dirty="0">
                <a:solidFill>
                  <a:srgbClr val="E5FFC5"/>
                </a:solidFill>
                <a:latin typeface="Arial"/>
                <a:ea typeface="Helvetica Neue Light" panose="02000403000000020004" pitchFamily="2" charset="0"/>
                <a:cs typeface="Arial"/>
              </a:rPr>
              <a:t>. </a:t>
            </a:r>
            <a:r>
              <a:rPr lang="en-US" sz="1400" dirty="0">
                <a:solidFill>
                  <a:schemeClr val="bg1"/>
                </a:solidFill>
                <a:latin typeface="Arial"/>
                <a:ea typeface="Helvetica Neue Light" panose="02000403000000020004" pitchFamily="2" charset="0"/>
                <a:cs typeface="Arial"/>
              </a:rPr>
              <a:t>Venda </a:t>
            </a:r>
            <a:r>
              <a:rPr lang="en-US" sz="1400" dirty="0" err="1">
                <a:solidFill>
                  <a:schemeClr val="bg1"/>
                </a:solidFill>
                <a:latin typeface="Arial"/>
                <a:ea typeface="Helvetica Neue Light" panose="02000403000000020004" pitchFamily="2" charset="0"/>
                <a:cs typeface="Arial"/>
              </a:rPr>
              <a:t>produtos</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por</a:t>
            </a:r>
            <a:r>
              <a:rPr lang="en-US" sz="1400" dirty="0">
                <a:solidFill>
                  <a:schemeClr val="bg1"/>
                </a:solidFill>
                <a:latin typeface="Arial"/>
                <a:ea typeface="Helvetica Neue Light" panose="02000403000000020004" pitchFamily="2" charset="0"/>
                <a:cs typeface="Arial"/>
              </a:rPr>
              <a:t> um </a:t>
            </a:r>
            <a:r>
              <a:rPr lang="en-US" sz="1400" dirty="0" err="1">
                <a:solidFill>
                  <a:schemeClr val="bg1"/>
                </a:solidFill>
                <a:latin typeface="Arial"/>
                <a:ea typeface="Helvetica Neue Light" panose="02000403000000020004" pitchFamily="2" charset="0"/>
                <a:cs typeface="Arial"/>
              </a:rPr>
              <a:t>preço</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maior</a:t>
            </a:r>
            <a:r>
              <a:rPr lang="en-US" sz="1400" dirty="0">
                <a:solidFill>
                  <a:schemeClr val="bg1"/>
                </a:solidFill>
                <a:latin typeface="Arial"/>
                <a:ea typeface="Helvetica Neue Light" panose="02000403000000020004" pitchFamily="2" charset="0"/>
                <a:cs typeface="Arial"/>
              </a:rPr>
              <a:t> do que </a:t>
            </a:r>
            <a:r>
              <a:rPr lang="en-US" sz="1400" dirty="0" err="1">
                <a:solidFill>
                  <a:schemeClr val="bg1"/>
                </a:solidFill>
                <a:latin typeface="Arial"/>
                <a:ea typeface="Helvetica Neue Light" panose="02000403000000020004" pitchFamily="2" charset="0"/>
                <a:cs typeface="Arial"/>
              </a:rPr>
              <a:t>você</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pagou</a:t>
            </a:r>
            <a:r>
              <a:rPr lang="en-US" sz="1400" dirty="0">
                <a:solidFill>
                  <a:schemeClr val="bg1"/>
                </a:solidFill>
                <a:latin typeface="Arial"/>
                <a:ea typeface="Helvetica Neue Light" panose="02000403000000020004" pitchFamily="2" charset="0"/>
                <a:cs typeface="Arial"/>
              </a:rPr>
              <a:t> para </a:t>
            </a:r>
            <a:r>
              <a:rPr lang="en-US" sz="1400" dirty="0" err="1">
                <a:solidFill>
                  <a:schemeClr val="bg1"/>
                </a:solidFill>
                <a:latin typeface="Arial"/>
                <a:ea typeface="Helvetica Neue Light" panose="02000403000000020004" pitchFamily="2" charset="0"/>
                <a:cs typeface="Arial"/>
              </a:rPr>
              <a:t>fazer</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lucro</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imediato</a:t>
            </a:r>
            <a:r>
              <a:rPr lang="en-US" sz="1400" dirty="0">
                <a:solidFill>
                  <a:schemeClr val="bg1"/>
                </a:solidFill>
                <a:latin typeface="Arial"/>
                <a:ea typeface="Helvetica Neue Light" panose="02000403000000020004" pitchFamily="2" charset="0"/>
                <a:cs typeface="Arial"/>
              </a:rPr>
              <a:t> no </a:t>
            </a:r>
            <a:r>
              <a:rPr lang="en-US" sz="1400" dirty="0" err="1">
                <a:solidFill>
                  <a:schemeClr val="bg1"/>
                </a:solidFill>
                <a:latin typeface="Arial"/>
                <a:ea typeface="Helvetica Neue Light" panose="02000403000000020004" pitchFamily="2" charset="0"/>
                <a:cs typeface="Arial"/>
              </a:rPr>
              <a:t>varejo</a:t>
            </a:r>
            <a:r>
              <a:rPr lang="en-US" sz="1400" dirty="0">
                <a:solidFill>
                  <a:schemeClr val="bg1"/>
                </a:solidFill>
                <a:latin typeface="Arial"/>
                <a:ea typeface="Helvetica Neue Light" panose="02000403000000020004" pitchFamily="2" charset="0"/>
                <a:cs typeface="Arial"/>
              </a:rPr>
              <a:t>.</a:t>
            </a:r>
            <a:endParaRPr lang="en-US" sz="1400" dirty="0">
              <a:solidFill>
                <a:schemeClr val="bg1"/>
              </a:solidFill>
              <a:latin typeface="Arial"/>
              <a:cs typeface="Arial"/>
            </a:endParaRPr>
          </a:p>
        </p:txBody>
      </p:sp>
      <p:sp>
        <p:nvSpPr>
          <p:cNvPr id="9" name="Oval 8">
            <a:extLst>
              <a:ext uri="{FF2B5EF4-FFF2-40B4-BE49-F238E27FC236}">
                <a16:creationId xmlns:a16="http://schemas.microsoft.com/office/drawing/2014/main" id="{B6923EDE-4ADC-A3D1-592A-BAA74100A0D5}"/>
              </a:ext>
            </a:extLst>
          </p:cNvPr>
          <p:cNvSpPr/>
          <p:nvPr/>
        </p:nvSpPr>
        <p:spPr>
          <a:xfrm>
            <a:off x="2514672" y="2578211"/>
            <a:ext cx="945828" cy="945829"/>
          </a:xfrm>
          <a:prstGeom prst="ellipse">
            <a:avLst/>
          </a:prstGeom>
          <a:noFill/>
          <a:ln w="190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rgbClr val="2E70B3"/>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379D35B-BC41-7F93-CD5E-F91E454BE9CD}"/>
              </a:ext>
            </a:extLst>
          </p:cNvPr>
          <p:cNvSpPr/>
          <p:nvPr/>
        </p:nvSpPr>
        <p:spPr>
          <a:xfrm>
            <a:off x="3848673" y="2423176"/>
            <a:ext cx="1102401" cy="1102402"/>
          </a:xfrm>
          <a:prstGeom prst="ellipse">
            <a:avLst/>
          </a:prstGeom>
          <a:noFill/>
          <a:ln w="190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5B0D731-B0E4-AC32-2902-D3C3B3C1DC7F}"/>
              </a:ext>
            </a:extLst>
          </p:cNvPr>
          <p:cNvSpPr/>
          <p:nvPr/>
        </p:nvSpPr>
        <p:spPr>
          <a:xfrm>
            <a:off x="5353016" y="2289132"/>
            <a:ext cx="1236607" cy="1236607"/>
          </a:xfrm>
          <a:prstGeom prst="ellipse">
            <a:avLst/>
          </a:prstGeom>
          <a:noFill/>
          <a:ln w="190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6C8EC14D-5E3D-44E8-09F5-87897F370736}"/>
              </a:ext>
            </a:extLst>
          </p:cNvPr>
          <p:cNvSpPr/>
          <p:nvPr/>
        </p:nvSpPr>
        <p:spPr>
          <a:xfrm>
            <a:off x="6918137" y="2033859"/>
            <a:ext cx="1496295" cy="1496295"/>
          </a:xfrm>
          <a:prstGeom prst="ellipse">
            <a:avLst/>
          </a:prstGeom>
          <a:solidFill>
            <a:srgbClr val="42A046"/>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911ABF3-DB1F-62A8-EC91-EB1E37F27C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5769" y="2729146"/>
            <a:ext cx="323635" cy="631859"/>
          </a:xfrm>
          <a:prstGeom prst="rect">
            <a:avLst/>
          </a:prstGeom>
        </p:spPr>
      </p:pic>
      <p:pic>
        <p:nvPicPr>
          <p:cNvPr id="24" name="Picture 23">
            <a:extLst>
              <a:ext uri="{FF2B5EF4-FFF2-40B4-BE49-F238E27FC236}">
                <a16:creationId xmlns:a16="http://schemas.microsoft.com/office/drawing/2014/main" id="{B9D128AE-323E-E72D-5E02-2220CCB6D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5187" y="2603375"/>
            <a:ext cx="391599" cy="764550"/>
          </a:xfrm>
          <a:prstGeom prst="rect">
            <a:avLst/>
          </a:prstGeom>
        </p:spPr>
      </p:pic>
      <p:pic>
        <p:nvPicPr>
          <p:cNvPr id="25" name="Picture 24">
            <a:extLst>
              <a:ext uri="{FF2B5EF4-FFF2-40B4-BE49-F238E27FC236}">
                <a16:creationId xmlns:a16="http://schemas.microsoft.com/office/drawing/2014/main" id="{31169054-CC9B-AF1B-0766-E309417D90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4402" y="2444877"/>
            <a:ext cx="473835" cy="925106"/>
          </a:xfrm>
          <a:prstGeom prst="rect">
            <a:avLst/>
          </a:prstGeom>
        </p:spPr>
      </p:pic>
      <p:pic>
        <p:nvPicPr>
          <p:cNvPr id="31" name="Picture 30">
            <a:extLst>
              <a:ext uri="{FF2B5EF4-FFF2-40B4-BE49-F238E27FC236}">
                <a16:creationId xmlns:a16="http://schemas.microsoft.com/office/drawing/2014/main" id="{426CB538-AA12-ADB2-8E2F-0700DF4D8A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2057" y="2213609"/>
            <a:ext cx="573339" cy="1119375"/>
          </a:xfrm>
          <a:prstGeom prst="rect">
            <a:avLst/>
          </a:prstGeom>
        </p:spPr>
      </p:pic>
      <p:sp>
        <p:nvSpPr>
          <p:cNvPr id="32" name="TextBox 31">
            <a:extLst>
              <a:ext uri="{FF2B5EF4-FFF2-40B4-BE49-F238E27FC236}">
                <a16:creationId xmlns:a16="http://schemas.microsoft.com/office/drawing/2014/main" id="{20A99CAE-FF06-0581-DF5A-1B120E8C4EEF}"/>
              </a:ext>
            </a:extLst>
          </p:cNvPr>
          <p:cNvSpPr txBox="1"/>
          <p:nvPr/>
        </p:nvSpPr>
        <p:spPr>
          <a:xfrm>
            <a:off x="2652893" y="3680006"/>
            <a:ext cx="595035" cy="338554"/>
          </a:xfrm>
          <a:prstGeom prst="rect">
            <a:avLst/>
          </a:prstGeom>
          <a:noFill/>
          <a:ln>
            <a:noFill/>
          </a:ln>
        </p:spPr>
        <p:txBody>
          <a:bodyPr wrap="none" rtlCol="0">
            <a:spAutoFit/>
          </a:bodyPr>
          <a:lstStyle/>
          <a:p>
            <a:r>
              <a:rPr lang="en-US" sz="1600" b="1">
                <a:solidFill>
                  <a:schemeClr val="tx1">
                    <a:lumMod val="50000"/>
                    <a:lumOff val="50000"/>
                  </a:schemeClr>
                </a:solidFill>
                <a:latin typeface="Arial" panose="020B0604020202020204" pitchFamily="34" charset="0"/>
                <a:cs typeface="Arial" panose="020B0604020202020204" pitchFamily="34" charset="0"/>
              </a:rPr>
              <a:t>25%</a:t>
            </a:r>
          </a:p>
        </p:txBody>
      </p:sp>
      <p:sp>
        <p:nvSpPr>
          <p:cNvPr id="33" name="TextBox 32">
            <a:extLst>
              <a:ext uri="{FF2B5EF4-FFF2-40B4-BE49-F238E27FC236}">
                <a16:creationId xmlns:a16="http://schemas.microsoft.com/office/drawing/2014/main" id="{206AB3E5-AEB4-7981-11C4-023FEB1FB31D}"/>
              </a:ext>
            </a:extLst>
          </p:cNvPr>
          <p:cNvSpPr txBox="1"/>
          <p:nvPr/>
        </p:nvSpPr>
        <p:spPr>
          <a:xfrm>
            <a:off x="2482014" y="4176106"/>
            <a:ext cx="982961" cy="338554"/>
          </a:xfrm>
          <a:prstGeom prst="rect">
            <a:avLst/>
          </a:prstGeom>
          <a:noFill/>
          <a:ln>
            <a:noFill/>
          </a:ln>
        </p:spPr>
        <p:txBody>
          <a:bodyPr wrap="none" rtlCol="0">
            <a:spAutoFit/>
          </a:bodyPr>
          <a:lstStyle/>
          <a:p>
            <a:r>
              <a:rPr lang="en-US" sz="1600" b="1" dirty="0" err="1">
                <a:solidFill>
                  <a:schemeClr val="tx1">
                    <a:lumMod val="50000"/>
                    <a:lumOff val="50000"/>
                  </a:schemeClr>
                </a:solidFill>
                <a:latin typeface="Arial" panose="020B0604020202020204" pitchFamily="34" charset="0"/>
                <a:cs typeface="Arial" panose="020B0604020202020204" pitchFamily="34" charset="0"/>
              </a:rPr>
              <a:t>Até</a:t>
            </a:r>
            <a:r>
              <a:rPr lang="en-US" sz="1600" b="1" dirty="0">
                <a:solidFill>
                  <a:schemeClr val="tx1">
                    <a:lumMod val="50000"/>
                    <a:lumOff val="50000"/>
                  </a:schemeClr>
                </a:solidFill>
                <a:latin typeface="Arial" panose="020B0604020202020204" pitchFamily="34" charset="0"/>
                <a:cs typeface="Arial" panose="020B0604020202020204" pitchFamily="34" charset="0"/>
              </a:rPr>
              <a:t> 25%</a:t>
            </a:r>
          </a:p>
        </p:txBody>
      </p:sp>
      <p:sp>
        <p:nvSpPr>
          <p:cNvPr id="34" name="TextBox 33">
            <a:extLst>
              <a:ext uri="{FF2B5EF4-FFF2-40B4-BE49-F238E27FC236}">
                <a16:creationId xmlns:a16="http://schemas.microsoft.com/office/drawing/2014/main" id="{14D1F9D8-4144-CE2D-1E2D-53C715F7F130}"/>
              </a:ext>
            </a:extLst>
          </p:cNvPr>
          <p:cNvSpPr txBox="1"/>
          <p:nvPr/>
        </p:nvSpPr>
        <p:spPr>
          <a:xfrm>
            <a:off x="2296000" y="2099623"/>
            <a:ext cx="1297306" cy="307777"/>
          </a:xfrm>
          <a:prstGeom prst="rect">
            <a:avLst/>
          </a:prstGeom>
          <a:noFill/>
          <a:ln>
            <a:noFill/>
          </a:ln>
        </p:spPr>
        <p:txBody>
          <a:bodyPr wrap="square" rtlCol="0">
            <a:spAutoFit/>
          </a:bodyPr>
          <a:lstStyle/>
          <a:p>
            <a:pPr algn="ctr"/>
            <a:r>
              <a:rPr lang="en-US" sz="1400" b="1" dirty="0" err="1">
                <a:solidFill>
                  <a:schemeClr val="tx1">
                    <a:lumMod val="50000"/>
                    <a:lumOff val="50000"/>
                  </a:schemeClr>
                </a:solidFill>
                <a:latin typeface="Arial" panose="020B0604020202020204" pitchFamily="34" charset="0"/>
                <a:cs typeface="Arial" panose="020B0604020202020204" pitchFamily="34" charset="0"/>
              </a:rPr>
              <a:t>Distribuidor</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7191A3B4-FB71-50AB-E410-8F1BED9AAACC}"/>
              </a:ext>
            </a:extLst>
          </p:cNvPr>
          <p:cNvSpPr txBox="1"/>
          <p:nvPr/>
        </p:nvSpPr>
        <p:spPr>
          <a:xfrm>
            <a:off x="4076707" y="3661365"/>
            <a:ext cx="646331" cy="369332"/>
          </a:xfrm>
          <a:prstGeom prst="rect">
            <a:avLst/>
          </a:prstGeom>
          <a:noFill/>
          <a:ln>
            <a:noFill/>
          </a:ln>
        </p:spPr>
        <p:txBody>
          <a:bodyPr wrap="none" rtlCol="0">
            <a:spAutoFit/>
          </a:bodyPr>
          <a:lstStyle/>
          <a:p>
            <a:pPr algn="ctr"/>
            <a:r>
              <a:rPr lang="en-US" b="1">
                <a:solidFill>
                  <a:schemeClr val="tx1">
                    <a:lumMod val="50000"/>
                    <a:lumOff val="50000"/>
                  </a:schemeClr>
                </a:solidFill>
                <a:latin typeface="Arial" panose="020B0604020202020204" pitchFamily="34" charset="0"/>
                <a:cs typeface="Arial" panose="020B0604020202020204" pitchFamily="34" charset="0"/>
              </a:rPr>
              <a:t>35%</a:t>
            </a:r>
          </a:p>
        </p:txBody>
      </p:sp>
      <p:sp>
        <p:nvSpPr>
          <p:cNvPr id="36" name="TextBox 35">
            <a:extLst>
              <a:ext uri="{FF2B5EF4-FFF2-40B4-BE49-F238E27FC236}">
                <a16:creationId xmlns:a16="http://schemas.microsoft.com/office/drawing/2014/main" id="{83931B59-3304-3351-B806-CA28ED452F8B}"/>
              </a:ext>
            </a:extLst>
          </p:cNvPr>
          <p:cNvSpPr txBox="1"/>
          <p:nvPr/>
        </p:nvSpPr>
        <p:spPr>
          <a:xfrm>
            <a:off x="3829048" y="4150865"/>
            <a:ext cx="1082349" cy="369332"/>
          </a:xfrm>
          <a:prstGeom prst="rect">
            <a:avLst/>
          </a:prstGeom>
          <a:noFill/>
          <a:ln>
            <a:noFill/>
          </a:ln>
        </p:spPr>
        <p:txBody>
          <a:bodyPr wrap="none" rtlCol="0">
            <a:spAutoFit/>
          </a:bodyPr>
          <a:lstStyle/>
          <a:p>
            <a:pPr algn="ctr"/>
            <a:r>
              <a:rPr lang="en-US" b="1" dirty="0" err="1">
                <a:solidFill>
                  <a:schemeClr val="tx1">
                    <a:lumMod val="50000"/>
                    <a:lumOff val="50000"/>
                  </a:schemeClr>
                </a:solidFill>
                <a:latin typeface="Arial" panose="020B0604020202020204" pitchFamily="34" charset="0"/>
                <a:cs typeface="Arial" panose="020B0604020202020204" pitchFamily="34" charset="0"/>
              </a:rPr>
              <a:t>Até</a:t>
            </a:r>
            <a:r>
              <a:rPr lang="en-US" b="1" dirty="0">
                <a:solidFill>
                  <a:schemeClr val="tx1">
                    <a:lumMod val="50000"/>
                    <a:lumOff val="50000"/>
                  </a:schemeClr>
                </a:solidFill>
                <a:latin typeface="Arial" panose="020B0604020202020204" pitchFamily="34" charset="0"/>
                <a:cs typeface="Arial" panose="020B0604020202020204" pitchFamily="34" charset="0"/>
              </a:rPr>
              <a:t> 50%</a:t>
            </a:r>
          </a:p>
        </p:txBody>
      </p:sp>
      <p:sp>
        <p:nvSpPr>
          <p:cNvPr id="37" name="TextBox 36">
            <a:extLst>
              <a:ext uri="{FF2B5EF4-FFF2-40B4-BE49-F238E27FC236}">
                <a16:creationId xmlns:a16="http://schemas.microsoft.com/office/drawing/2014/main" id="{740A9297-5CB2-E0AF-8F65-49DF7476A813}"/>
              </a:ext>
            </a:extLst>
          </p:cNvPr>
          <p:cNvSpPr txBox="1"/>
          <p:nvPr/>
        </p:nvSpPr>
        <p:spPr>
          <a:xfrm>
            <a:off x="5637620" y="3653533"/>
            <a:ext cx="697627" cy="400110"/>
          </a:xfrm>
          <a:prstGeom prst="rect">
            <a:avLst/>
          </a:prstGeom>
          <a:noFill/>
          <a:ln>
            <a:noFill/>
          </a:ln>
        </p:spPr>
        <p:txBody>
          <a:bodyPr wrap="none" rtlCol="0">
            <a:spAutoFit/>
          </a:bodyPr>
          <a:lstStyle/>
          <a:p>
            <a:pPr algn="ctr"/>
            <a:r>
              <a:rPr lang="en-US" sz="2000" b="1">
                <a:solidFill>
                  <a:schemeClr val="tx1">
                    <a:lumMod val="50000"/>
                    <a:lumOff val="50000"/>
                  </a:schemeClr>
                </a:solidFill>
                <a:latin typeface="Arial" panose="020B0604020202020204" pitchFamily="34" charset="0"/>
                <a:cs typeface="Arial" panose="020B0604020202020204" pitchFamily="34" charset="0"/>
              </a:rPr>
              <a:t>42%</a:t>
            </a:r>
          </a:p>
        </p:txBody>
      </p:sp>
      <p:sp>
        <p:nvSpPr>
          <p:cNvPr id="38" name="TextBox 37">
            <a:extLst>
              <a:ext uri="{FF2B5EF4-FFF2-40B4-BE49-F238E27FC236}">
                <a16:creationId xmlns:a16="http://schemas.microsoft.com/office/drawing/2014/main" id="{A6E81385-708B-8346-59AC-07DF06669482}"/>
              </a:ext>
            </a:extLst>
          </p:cNvPr>
          <p:cNvSpPr txBox="1"/>
          <p:nvPr/>
        </p:nvSpPr>
        <p:spPr>
          <a:xfrm>
            <a:off x="5356379" y="4127067"/>
            <a:ext cx="1181734" cy="400110"/>
          </a:xfrm>
          <a:prstGeom prst="rect">
            <a:avLst/>
          </a:prstGeom>
          <a:noFill/>
          <a:ln>
            <a:noFill/>
          </a:ln>
        </p:spPr>
        <p:txBody>
          <a:bodyPr wrap="none" rtlCol="0">
            <a:spAutoFit/>
          </a:bodyPr>
          <a:lstStyle/>
          <a:p>
            <a:pPr algn="ctr"/>
            <a:r>
              <a:rPr lang="en-US" sz="2000" b="1" dirty="0" err="1">
                <a:solidFill>
                  <a:schemeClr val="tx1">
                    <a:lumMod val="50000"/>
                    <a:lumOff val="50000"/>
                  </a:schemeClr>
                </a:solidFill>
                <a:latin typeface="Arial" panose="020B0604020202020204" pitchFamily="34" charset="0"/>
                <a:cs typeface="Arial" panose="020B0604020202020204" pitchFamily="34" charset="0"/>
              </a:rPr>
              <a:t>Até</a:t>
            </a:r>
            <a:r>
              <a:rPr lang="en-US" sz="2000" b="1" dirty="0">
                <a:solidFill>
                  <a:schemeClr val="tx1">
                    <a:lumMod val="50000"/>
                    <a:lumOff val="50000"/>
                  </a:schemeClr>
                </a:solidFill>
                <a:latin typeface="Arial" panose="020B0604020202020204" pitchFamily="34" charset="0"/>
                <a:cs typeface="Arial" panose="020B0604020202020204" pitchFamily="34" charset="0"/>
              </a:rPr>
              <a:t> 65%</a:t>
            </a:r>
          </a:p>
        </p:txBody>
      </p:sp>
      <p:sp>
        <p:nvSpPr>
          <p:cNvPr id="39" name="TextBox 38">
            <a:extLst>
              <a:ext uri="{FF2B5EF4-FFF2-40B4-BE49-F238E27FC236}">
                <a16:creationId xmlns:a16="http://schemas.microsoft.com/office/drawing/2014/main" id="{7A36C7EF-E67D-9BA7-3E64-3C534CD87710}"/>
              </a:ext>
            </a:extLst>
          </p:cNvPr>
          <p:cNvSpPr txBox="1"/>
          <p:nvPr/>
        </p:nvSpPr>
        <p:spPr>
          <a:xfrm>
            <a:off x="7206519" y="3572915"/>
            <a:ext cx="904414" cy="523220"/>
          </a:xfrm>
          <a:prstGeom prst="rect">
            <a:avLst/>
          </a:prstGeom>
          <a:noFill/>
        </p:spPr>
        <p:txBody>
          <a:bodyPr wrap="none" rtlCol="0">
            <a:spAutoFit/>
          </a:bodyPr>
          <a:lstStyle/>
          <a:p>
            <a:pPr algn="ctr"/>
            <a:r>
              <a:rPr lang="en-US" sz="2800" b="1">
                <a:solidFill>
                  <a:schemeClr val="tx1">
                    <a:lumMod val="50000"/>
                    <a:lumOff val="50000"/>
                  </a:schemeClr>
                </a:solidFill>
                <a:latin typeface="Arial" panose="020B0604020202020204" pitchFamily="34" charset="0"/>
                <a:cs typeface="Arial" panose="020B0604020202020204" pitchFamily="34" charset="0"/>
              </a:rPr>
              <a:t>50%</a:t>
            </a:r>
          </a:p>
        </p:txBody>
      </p:sp>
      <p:sp>
        <p:nvSpPr>
          <p:cNvPr id="40" name="TextBox 39">
            <a:extLst>
              <a:ext uri="{FF2B5EF4-FFF2-40B4-BE49-F238E27FC236}">
                <a16:creationId xmlns:a16="http://schemas.microsoft.com/office/drawing/2014/main" id="{D5A38EB5-BEC4-0BB1-EC3D-C39C81B97C98}"/>
              </a:ext>
            </a:extLst>
          </p:cNvPr>
          <p:cNvSpPr txBox="1"/>
          <p:nvPr/>
        </p:nvSpPr>
        <p:spPr>
          <a:xfrm>
            <a:off x="6866683" y="4068855"/>
            <a:ext cx="1584088" cy="523220"/>
          </a:xfrm>
          <a:prstGeom prst="rect">
            <a:avLst/>
          </a:prstGeom>
          <a:noFill/>
        </p:spPr>
        <p:txBody>
          <a:bodyPr wrap="none" rtlCol="0">
            <a:spAutoFit/>
          </a:bodyPr>
          <a:lstStyle/>
          <a:p>
            <a:pPr algn="ctr"/>
            <a:r>
              <a:rPr lang="en-US" sz="2800" b="1" dirty="0" err="1">
                <a:solidFill>
                  <a:schemeClr val="tx1">
                    <a:lumMod val="50000"/>
                    <a:lumOff val="50000"/>
                  </a:schemeClr>
                </a:solidFill>
                <a:latin typeface="Arial" panose="020B0604020202020204" pitchFamily="34" charset="0"/>
                <a:cs typeface="Arial" panose="020B0604020202020204" pitchFamily="34" charset="0"/>
              </a:rPr>
              <a:t>Até</a:t>
            </a:r>
            <a:r>
              <a:rPr lang="en-US" sz="2800" b="1" dirty="0">
                <a:solidFill>
                  <a:schemeClr val="tx1">
                    <a:lumMod val="50000"/>
                    <a:lumOff val="50000"/>
                  </a:schemeClr>
                </a:solidFill>
                <a:latin typeface="Arial" panose="020B0604020202020204" pitchFamily="34" charset="0"/>
                <a:cs typeface="Arial" panose="020B0604020202020204" pitchFamily="34" charset="0"/>
              </a:rPr>
              <a:t> 88%</a:t>
            </a:r>
          </a:p>
        </p:txBody>
      </p:sp>
      <p:sp>
        <p:nvSpPr>
          <p:cNvPr id="41" name="TextBox 40">
            <a:extLst>
              <a:ext uri="{FF2B5EF4-FFF2-40B4-BE49-F238E27FC236}">
                <a16:creationId xmlns:a16="http://schemas.microsoft.com/office/drawing/2014/main" id="{825F1811-2C89-BEF3-F0E9-1E06251CA190}"/>
              </a:ext>
            </a:extLst>
          </p:cNvPr>
          <p:cNvSpPr txBox="1"/>
          <p:nvPr/>
        </p:nvSpPr>
        <p:spPr>
          <a:xfrm>
            <a:off x="3769338" y="1894877"/>
            <a:ext cx="1236606" cy="523220"/>
          </a:xfrm>
          <a:prstGeom prst="rect">
            <a:avLst/>
          </a:prstGeom>
          <a:noFill/>
          <a:ln>
            <a:noFill/>
          </a:ln>
        </p:spPr>
        <p:txBody>
          <a:bodyPr wrap="square" rtlCol="0">
            <a:spAutoFit/>
          </a:bodyPr>
          <a:lstStyle/>
          <a:p>
            <a:pPr algn="ctr"/>
            <a:r>
              <a:rPr lang="en-US" sz="1400" b="1" dirty="0">
                <a:solidFill>
                  <a:schemeClr val="tx1">
                    <a:lumMod val="50000"/>
                    <a:lumOff val="50000"/>
                  </a:schemeClr>
                </a:solidFill>
                <a:latin typeface="Arial" panose="020B0604020202020204" pitchFamily="34" charset="0"/>
                <a:cs typeface="Arial" panose="020B0604020202020204" pitchFamily="34" charset="0"/>
              </a:rPr>
              <a:t>Consultor </a:t>
            </a:r>
            <a:r>
              <a:rPr lang="en-US" sz="1400" b="1" dirty="0" err="1">
                <a:solidFill>
                  <a:schemeClr val="tx1">
                    <a:lumMod val="50000"/>
                    <a:lumOff val="50000"/>
                  </a:schemeClr>
                </a:solidFill>
                <a:latin typeface="Arial" panose="020B0604020202020204" pitchFamily="34" charset="0"/>
                <a:cs typeface="Arial" panose="020B0604020202020204" pitchFamily="34" charset="0"/>
              </a:rPr>
              <a:t>Sênior</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BF4E9BF2-EEF6-7055-2DEA-105E2F9580F0}"/>
              </a:ext>
            </a:extLst>
          </p:cNvPr>
          <p:cNvSpPr txBox="1"/>
          <p:nvPr/>
        </p:nvSpPr>
        <p:spPr>
          <a:xfrm>
            <a:off x="5354120" y="1682341"/>
            <a:ext cx="1218008" cy="523220"/>
          </a:xfrm>
          <a:prstGeom prst="rect">
            <a:avLst/>
          </a:prstGeom>
          <a:noFill/>
          <a:ln>
            <a:noFill/>
          </a:ln>
        </p:spPr>
        <p:txBody>
          <a:bodyPr wrap="square" rtlCol="0">
            <a:spAutoFit/>
          </a:bodyPr>
          <a:lstStyle/>
          <a:p>
            <a:pPr algn="ctr"/>
            <a:r>
              <a:rPr lang="en-US" sz="1400" b="1" dirty="0" err="1">
                <a:solidFill>
                  <a:schemeClr val="tx1">
                    <a:lumMod val="50000"/>
                    <a:lumOff val="50000"/>
                  </a:schemeClr>
                </a:solidFill>
                <a:latin typeface="Arial" panose="020B0604020202020204" pitchFamily="34" charset="0"/>
                <a:cs typeface="Arial" panose="020B0604020202020204" pitchFamily="34" charset="0"/>
              </a:rPr>
              <a:t>Produtor</a:t>
            </a:r>
            <a:r>
              <a:rPr lang="en-US" sz="1400" b="1" dirty="0">
                <a:solidFill>
                  <a:schemeClr val="tx1">
                    <a:lumMod val="50000"/>
                    <a:lumOff val="50000"/>
                  </a:schemeClr>
                </a:solidFill>
                <a:latin typeface="Arial" panose="020B0604020202020204" pitchFamily="34" charset="0"/>
                <a:cs typeface="Arial" panose="020B0604020202020204" pitchFamily="34" charset="0"/>
              </a:rPr>
              <a:t> </a:t>
            </a:r>
            <a:r>
              <a:rPr lang="en-US" sz="1400" b="1" dirty="0" err="1">
                <a:solidFill>
                  <a:schemeClr val="tx1">
                    <a:lumMod val="50000"/>
                    <a:lumOff val="50000"/>
                  </a:schemeClr>
                </a:solidFill>
                <a:latin typeface="Arial" panose="020B0604020202020204" pitchFamily="34" charset="0"/>
                <a:cs typeface="Arial" panose="020B0604020202020204" pitchFamily="34" charset="0"/>
              </a:rPr>
              <a:t>Qualificado</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2FF608BF-8ED2-4B05-38A0-A28A1A64293B}"/>
              </a:ext>
            </a:extLst>
          </p:cNvPr>
          <p:cNvSpPr txBox="1"/>
          <p:nvPr/>
        </p:nvSpPr>
        <p:spPr>
          <a:xfrm>
            <a:off x="7098316" y="1636207"/>
            <a:ext cx="1120820" cy="307777"/>
          </a:xfrm>
          <a:prstGeom prst="rect">
            <a:avLst/>
          </a:prstGeom>
          <a:noFill/>
        </p:spPr>
        <p:txBody>
          <a:bodyPr wrap="square" rtlCol="0">
            <a:spAutoFit/>
          </a:bodyPr>
          <a:lstStyle/>
          <a:p>
            <a:pPr algn="ctr"/>
            <a:r>
              <a:rPr lang="en-US" sz="1400" b="1">
                <a:solidFill>
                  <a:schemeClr val="tx1">
                    <a:lumMod val="50000"/>
                    <a:lumOff val="50000"/>
                  </a:schemeClr>
                </a:solidFill>
                <a:latin typeface="Arial" panose="020B0604020202020204" pitchFamily="34" charset="0"/>
                <a:cs typeface="Arial" panose="020B0604020202020204" pitchFamily="34" charset="0"/>
              </a:rPr>
              <a:t>Supervisor</a:t>
            </a:r>
          </a:p>
        </p:txBody>
      </p:sp>
      <p:sp>
        <p:nvSpPr>
          <p:cNvPr id="44" name="TextBox 43">
            <a:extLst>
              <a:ext uri="{FF2B5EF4-FFF2-40B4-BE49-F238E27FC236}">
                <a16:creationId xmlns:a16="http://schemas.microsoft.com/office/drawing/2014/main" id="{9B0DDB5B-E93E-1378-CA84-037CAA69B48D}"/>
              </a:ext>
            </a:extLst>
          </p:cNvPr>
          <p:cNvSpPr txBox="1"/>
          <p:nvPr/>
        </p:nvSpPr>
        <p:spPr>
          <a:xfrm>
            <a:off x="369915" y="4875579"/>
            <a:ext cx="6957354" cy="200055"/>
          </a:xfrm>
          <a:prstGeom prst="rect">
            <a:avLst/>
          </a:prstGeom>
          <a:noFill/>
        </p:spPr>
        <p:txBody>
          <a:bodyPr wrap="none" rtlCol="0">
            <a:spAutoFit/>
          </a:bodyPr>
          <a:lstStyle/>
          <a:p>
            <a:r>
              <a:rPr lang="pt-BR" altLang="en-US" sz="700" dirty="0">
                <a:solidFill>
                  <a:schemeClr val="tx1">
                    <a:lumMod val="50000"/>
                    <a:lumOff val="50000"/>
                  </a:schemeClr>
                </a:solidFill>
                <a:latin typeface="Arial" panose="020B0604020202020204" pitchFamily="34" charset="0"/>
                <a:cs typeface="Arial" panose="020B0604020202020204" pitchFamily="34" charset="0"/>
              </a:rPr>
              <a:t>Os ganhos reais e o sucesso do Consultor Independente dependem do tempo e do esforço pessoal dedicados ao negócio e também do sucesso na revenda de produtos.</a:t>
            </a:r>
            <a:endParaRPr lang="en-US" altLang="en-US" sz="7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88E9F06-6955-6C7D-396B-419C7EF44D16}"/>
              </a:ext>
            </a:extLst>
          </p:cNvPr>
          <p:cNvSpPr txBox="1"/>
          <p:nvPr/>
        </p:nvSpPr>
        <p:spPr>
          <a:xfrm>
            <a:off x="431429" y="3657522"/>
            <a:ext cx="1706485" cy="461665"/>
          </a:xfrm>
          <a:prstGeom prst="rect">
            <a:avLst/>
          </a:prstGeom>
          <a:noFill/>
        </p:spPr>
        <p:txBody>
          <a:bodyPr wrap="square" lIns="91440" tIns="45720" rIns="91440" bIns="45720" rtlCol="0" anchor="t">
            <a:spAutoFit/>
          </a:bodyPr>
          <a:lstStyle/>
          <a:p>
            <a:r>
              <a:rPr lang="en-US" sz="1200" b="1" dirty="0" err="1">
                <a:solidFill>
                  <a:schemeClr val="tx1">
                    <a:lumMod val="50000"/>
                    <a:lumOff val="50000"/>
                  </a:schemeClr>
                </a:solidFill>
                <a:latin typeface="Arial"/>
                <a:cs typeface="Arial"/>
              </a:rPr>
              <a:t>Seu</a:t>
            </a:r>
            <a:r>
              <a:rPr lang="en-US" sz="1200" b="1" dirty="0">
                <a:solidFill>
                  <a:schemeClr val="tx1">
                    <a:lumMod val="50000"/>
                    <a:lumOff val="50000"/>
                  </a:schemeClr>
                </a:solidFill>
                <a:latin typeface="Arial"/>
                <a:cs typeface="Arial"/>
              </a:rPr>
              <a:t> </a:t>
            </a:r>
            <a:r>
              <a:rPr lang="en-US" sz="1200" b="1" dirty="0" err="1">
                <a:solidFill>
                  <a:schemeClr val="tx1">
                    <a:lumMod val="50000"/>
                    <a:lumOff val="50000"/>
                  </a:schemeClr>
                </a:solidFill>
                <a:latin typeface="Arial"/>
                <a:cs typeface="Arial"/>
              </a:rPr>
              <a:t>nível</a:t>
            </a:r>
            <a:r>
              <a:rPr lang="en-US" sz="1200" b="1" dirty="0">
                <a:solidFill>
                  <a:schemeClr val="tx1">
                    <a:lumMod val="50000"/>
                    <a:lumOff val="50000"/>
                  </a:schemeClr>
                </a:solidFill>
                <a:latin typeface="Arial"/>
                <a:cs typeface="Arial"/>
              </a:rPr>
              <a:t> de </a:t>
            </a:r>
            <a:r>
              <a:rPr lang="en-US" sz="1200" b="1" dirty="0" err="1">
                <a:solidFill>
                  <a:schemeClr val="tx1">
                    <a:lumMod val="50000"/>
                    <a:lumOff val="50000"/>
                  </a:schemeClr>
                </a:solidFill>
                <a:latin typeface="Arial"/>
                <a:cs typeface="Arial"/>
              </a:rPr>
              <a:t>desconto</a:t>
            </a:r>
            <a:endParaRPr lang="en-US" sz="1200" b="1" dirty="0">
              <a:solidFill>
                <a:schemeClr val="tx1">
                  <a:lumMod val="50000"/>
                  <a:lumOff val="50000"/>
                </a:schemeClr>
              </a:solidFill>
              <a:latin typeface="Arial"/>
              <a:cs typeface="Arial"/>
            </a:endParaRPr>
          </a:p>
        </p:txBody>
      </p:sp>
      <p:sp>
        <p:nvSpPr>
          <p:cNvPr id="47" name="TextBox 46">
            <a:extLst>
              <a:ext uri="{FF2B5EF4-FFF2-40B4-BE49-F238E27FC236}">
                <a16:creationId xmlns:a16="http://schemas.microsoft.com/office/drawing/2014/main" id="{696312F0-8ABB-B6BD-B170-E8EBFE497906}"/>
              </a:ext>
            </a:extLst>
          </p:cNvPr>
          <p:cNvSpPr txBox="1"/>
          <p:nvPr/>
        </p:nvSpPr>
        <p:spPr>
          <a:xfrm>
            <a:off x="430089" y="4120311"/>
            <a:ext cx="1709166" cy="461665"/>
          </a:xfrm>
          <a:prstGeom prst="rect">
            <a:avLst/>
          </a:prstGeom>
          <a:noFill/>
        </p:spPr>
        <p:txBody>
          <a:bodyPr wrap="square" lIns="91440" tIns="45720" rIns="91440" bIns="45720" rtlCol="0" anchor="t">
            <a:spAutoFit/>
          </a:bodyPr>
          <a:lstStyle/>
          <a:p>
            <a:r>
              <a:rPr lang="en-US" sz="1200" b="1" dirty="0" err="1">
                <a:solidFill>
                  <a:schemeClr val="tx1">
                    <a:lumMod val="50000"/>
                    <a:lumOff val="50000"/>
                  </a:schemeClr>
                </a:solidFill>
                <a:latin typeface="Arial"/>
                <a:cs typeface="Arial"/>
              </a:rPr>
              <a:t>Potencial</a:t>
            </a:r>
            <a:r>
              <a:rPr lang="en-US" sz="1200" b="1" dirty="0">
                <a:solidFill>
                  <a:schemeClr val="tx1">
                    <a:lumMod val="50000"/>
                    <a:lumOff val="50000"/>
                  </a:schemeClr>
                </a:solidFill>
                <a:latin typeface="Arial"/>
                <a:cs typeface="Arial"/>
              </a:rPr>
              <a:t> de </a:t>
            </a:r>
            <a:r>
              <a:rPr lang="en-US" sz="1200" b="1" dirty="0" err="1">
                <a:solidFill>
                  <a:schemeClr val="tx1">
                    <a:lumMod val="50000"/>
                    <a:lumOff val="50000"/>
                  </a:schemeClr>
                </a:solidFill>
                <a:latin typeface="Arial"/>
                <a:cs typeface="Arial"/>
              </a:rPr>
              <a:t>lucro</a:t>
            </a:r>
            <a:r>
              <a:rPr lang="en-US" sz="1200" b="1" dirty="0">
                <a:solidFill>
                  <a:schemeClr val="tx1">
                    <a:lumMod val="50000"/>
                    <a:lumOff val="50000"/>
                  </a:schemeClr>
                </a:solidFill>
                <a:latin typeface="Arial"/>
                <a:cs typeface="Arial"/>
              </a:rPr>
              <a:t> no </a:t>
            </a:r>
            <a:r>
              <a:rPr lang="en-US" sz="1200" b="1" dirty="0" err="1">
                <a:solidFill>
                  <a:schemeClr val="tx1">
                    <a:lumMod val="50000"/>
                    <a:lumOff val="50000"/>
                  </a:schemeClr>
                </a:solidFill>
                <a:latin typeface="Arial"/>
                <a:cs typeface="Arial"/>
              </a:rPr>
              <a:t>varejo</a:t>
            </a:r>
            <a:endParaRPr lang="en-US" sz="1200" b="1" dirty="0">
              <a:solidFill>
                <a:schemeClr val="tx1">
                  <a:lumMod val="50000"/>
                  <a:lumOff val="50000"/>
                </a:schemeClr>
              </a:solidFill>
              <a:latin typeface="Arial"/>
              <a:cs typeface="Arial"/>
            </a:endParaRPr>
          </a:p>
        </p:txBody>
      </p:sp>
      <p:cxnSp>
        <p:nvCxnSpPr>
          <p:cNvPr id="48" name="Straight Connector 47">
            <a:extLst>
              <a:ext uri="{FF2B5EF4-FFF2-40B4-BE49-F238E27FC236}">
                <a16:creationId xmlns:a16="http://schemas.microsoft.com/office/drawing/2014/main" id="{DBA51C0A-8563-C87B-F5FC-0ED043994CC7}"/>
              </a:ext>
            </a:extLst>
          </p:cNvPr>
          <p:cNvCxnSpPr>
            <a:cxnSpLocks/>
          </p:cNvCxnSpPr>
          <p:nvPr/>
        </p:nvCxnSpPr>
        <p:spPr>
          <a:xfrm>
            <a:off x="2627732" y="4096135"/>
            <a:ext cx="620196" cy="0"/>
          </a:xfrm>
          <a:prstGeom prst="line">
            <a:avLst/>
          </a:prstGeom>
          <a:ln w="12700">
            <a:solidFill>
              <a:srgbClr val="42A04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D29729-B545-0CEF-3F31-D95B2FD7CB66}"/>
              </a:ext>
            </a:extLst>
          </p:cNvPr>
          <p:cNvCxnSpPr>
            <a:cxnSpLocks/>
          </p:cNvCxnSpPr>
          <p:nvPr/>
        </p:nvCxnSpPr>
        <p:spPr>
          <a:xfrm>
            <a:off x="4061962" y="4096135"/>
            <a:ext cx="620196" cy="0"/>
          </a:xfrm>
          <a:prstGeom prst="line">
            <a:avLst/>
          </a:prstGeom>
          <a:ln w="12700">
            <a:solidFill>
              <a:srgbClr val="42A04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834244C-AC0A-EE97-049F-71EFBEBE8F42}"/>
              </a:ext>
            </a:extLst>
          </p:cNvPr>
          <p:cNvCxnSpPr>
            <a:cxnSpLocks/>
          </p:cNvCxnSpPr>
          <p:nvPr/>
        </p:nvCxnSpPr>
        <p:spPr>
          <a:xfrm>
            <a:off x="5659238" y="4096135"/>
            <a:ext cx="620196" cy="0"/>
          </a:xfrm>
          <a:prstGeom prst="line">
            <a:avLst/>
          </a:prstGeom>
          <a:ln w="12700">
            <a:solidFill>
              <a:srgbClr val="42A04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7FBF995-F0A2-3E61-5645-ED578F74A12D}"/>
              </a:ext>
            </a:extLst>
          </p:cNvPr>
          <p:cNvCxnSpPr>
            <a:cxnSpLocks/>
          </p:cNvCxnSpPr>
          <p:nvPr/>
        </p:nvCxnSpPr>
        <p:spPr>
          <a:xfrm>
            <a:off x="7268586" y="4096135"/>
            <a:ext cx="813347" cy="0"/>
          </a:xfrm>
          <a:prstGeom prst="line">
            <a:avLst/>
          </a:prstGeom>
          <a:ln w="12700">
            <a:solidFill>
              <a:srgbClr val="42A046"/>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1DC2BAB2-4698-D7F4-849E-9B182BD2E3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449" y="4702771"/>
            <a:ext cx="875101" cy="242111"/>
          </a:xfrm>
          <a:prstGeom prst="rect">
            <a:avLst/>
          </a:prstGeom>
        </p:spPr>
      </p:pic>
    </p:spTree>
    <p:extLst>
      <p:ext uri="{BB962C8B-B14F-4D97-AF65-F5344CB8AC3E}">
        <p14:creationId xmlns:p14="http://schemas.microsoft.com/office/powerpoint/2010/main" val="1764169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68437F2-20A2-CD83-DDEE-CE2D452D34B4}"/>
              </a:ext>
            </a:extLst>
          </p:cNvPr>
          <p:cNvSpPr txBox="1"/>
          <p:nvPr/>
        </p:nvSpPr>
        <p:spPr>
          <a:xfrm>
            <a:off x="5462269" y="2403571"/>
            <a:ext cx="3443787" cy="746358"/>
          </a:xfrm>
          <a:prstGeom prst="rect">
            <a:avLst/>
          </a:prstGeom>
          <a:noFill/>
        </p:spPr>
        <p:txBody>
          <a:bodyPr wrap="square" rtlCol="0">
            <a:spAutoFit/>
          </a:bodyPr>
          <a:lstStyle/>
          <a:p>
            <a:pPr lvl="1" algn="l">
              <a:lnSpc>
                <a:spcPts val="5060"/>
              </a:lnSpc>
            </a:pPr>
            <a:r>
              <a:rPr lang="en-US" sz="4800" b="1" dirty="0" err="1">
                <a:solidFill>
                  <a:schemeClr val="bg1"/>
                </a:solidFill>
                <a:latin typeface="Arial Black" panose="020B0604020202020204" pitchFamily="34" charset="0"/>
                <a:ea typeface="Helvetica Neue" panose="02000503000000020004" pitchFamily="2" charset="0"/>
                <a:cs typeface="Arial Black" panose="020B0604020202020204" pitchFamily="34" charset="0"/>
              </a:rPr>
              <a:t>Propósito</a:t>
            </a:r>
            <a:endParaRPr lang="en-US" sz="4800" b="1" dirty="0">
              <a:solidFill>
                <a:schemeClr val="bg1"/>
              </a:solidFill>
              <a:latin typeface="Arial Black" panose="020B0604020202020204" pitchFamily="34" charset="0"/>
              <a:ea typeface="Helvetica Neue" panose="02000503000000020004" pitchFamily="2" charset="0"/>
              <a:cs typeface="Arial Black" panose="020B0604020202020204" pitchFamily="34" charset="0"/>
            </a:endParaRPr>
          </a:p>
        </p:txBody>
      </p:sp>
      <p:sp>
        <p:nvSpPr>
          <p:cNvPr id="10" name="TextBox 9">
            <a:extLst>
              <a:ext uri="{FF2B5EF4-FFF2-40B4-BE49-F238E27FC236}">
                <a16:creationId xmlns:a16="http://schemas.microsoft.com/office/drawing/2014/main" id="{E3792CE3-CF7E-64A8-13C9-0926EECD47C9}"/>
              </a:ext>
            </a:extLst>
          </p:cNvPr>
          <p:cNvSpPr txBox="1"/>
          <p:nvPr/>
        </p:nvSpPr>
        <p:spPr>
          <a:xfrm>
            <a:off x="4875527" y="3209936"/>
            <a:ext cx="4268473" cy="369332"/>
          </a:xfrm>
          <a:prstGeom prst="rect">
            <a:avLst/>
          </a:prstGeom>
          <a:noFill/>
          <a:ln>
            <a:noFill/>
          </a:ln>
          <a:effectLst/>
        </p:spPr>
        <p:txBody>
          <a:bodyPr wrap="square" rtlCol="0">
            <a:spAutoFit/>
          </a:bodyPr>
          <a:lstStyle/>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Ajudar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pessoas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viver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melhor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vida</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1" name="TextBox 10">
            <a:extLst>
              <a:ext uri="{FF2B5EF4-FFF2-40B4-BE49-F238E27FC236}">
                <a16:creationId xmlns:a16="http://schemas.microsoft.com/office/drawing/2014/main" id="{0FD42D6E-B033-524A-1681-188FEA48906A}"/>
              </a:ext>
            </a:extLst>
          </p:cNvPr>
          <p:cNvSpPr txBox="1"/>
          <p:nvPr/>
        </p:nvSpPr>
        <p:spPr>
          <a:xfrm>
            <a:off x="4787728" y="1340074"/>
            <a:ext cx="3501237" cy="746358"/>
          </a:xfrm>
          <a:prstGeom prst="rect">
            <a:avLst/>
          </a:prstGeom>
          <a:noFill/>
        </p:spPr>
        <p:txBody>
          <a:bodyPr wrap="square" rtlCol="0">
            <a:spAutoFit/>
          </a:bodyPr>
          <a:lstStyle/>
          <a:p>
            <a:pPr algn="l">
              <a:lnSpc>
                <a:spcPts val="5060"/>
              </a:lnSpc>
            </a:pPr>
            <a:r>
              <a:rPr lang="en-US" sz="4800" b="1" dirty="0" err="1">
                <a:solidFill>
                  <a:schemeClr val="bg1"/>
                </a:solidFill>
                <a:latin typeface="Arial Black" panose="020B0604020202020204" pitchFamily="34" charset="0"/>
                <a:ea typeface="Helvetica Neue" panose="02000503000000020004" pitchFamily="2" charset="0"/>
                <a:cs typeface="Arial Black" panose="020B0604020202020204" pitchFamily="34" charset="0"/>
              </a:rPr>
              <a:t>Negócio</a:t>
            </a:r>
            <a:endParaRPr lang="en-US" sz="4800" b="1" dirty="0">
              <a:solidFill>
                <a:schemeClr val="bg1"/>
              </a:solidFill>
              <a:latin typeface="Arial Black" panose="020B0604020202020204" pitchFamily="34" charset="0"/>
              <a:ea typeface="Helvetica Neue" panose="02000503000000020004" pitchFamily="2"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032A9965-681A-0F29-9779-38EC4B1612A8}"/>
              </a:ext>
            </a:extLst>
          </p:cNvPr>
          <p:cNvCxnSpPr>
            <a:cxnSpLocks/>
          </p:cNvCxnSpPr>
          <p:nvPr/>
        </p:nvCxnSpPr>
        <p:spPr>
          <a:xfrm>
            <a:off x="4962212" y="3170608"/>
            <a:ext cx="3443787"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F49DF6-0824-ADFA-C1A4-AABCEBA9FBB3}"/>
              </a:ext>
            </a:extLst>
          </p:cNvPr>
          <p:cNvSpPr txBox="1"/>
          <p:nvPr/>
        </p:nvSpPr>
        <p:spPr>
          <a:xfrm>
            <a:off x="5120831" y="1882659"/>
            <a:ext cx="2605325" cy="746358"/>
          </a:xfrm>
          <a:prstGeom prst="rect">
            <a:avLst/>
          </a:prstGeom>
          <a:noFill/>
        </p:spPr>
        <p:txBody>
          <a:bodyPr wrap="square" rtlCol="0">
            <a:spAutoFit/>
          </a:bodyPr>
          <a:lstStyle/>
          <a:p>
            <a:pPr lvl="1" algn="l">
              <a:lnSpc>
                <a:spcPts val="5060"/>
              </a:lnSpc>
            </a:pPr>
            <a:r>
              <a:rPr lang="en-US" sz="4800" b="1" dirty="0">
                <a:solidFill>
                  <a:srgbClr val="E5FFC5"/>
                </a:solidFill>
                <a:latin typeface="Arial Black" panose="020B0604020202020204" pitchFamily="34" charset="0"/>
                <a:ea typeface="Helvetica Neue" panose="02000503000000020004" pitchFamily="2" charset="0"/>
                <a:cs typeface="Arial Black" panose="020B0604020202020204" pitchFamily="34" charset="0"/>
              </a:rPr>
              <a:t>com</a:t>
            </a:r>
          </a:p>
        </p:txBody>
      </p:sp>
      <p:pic>
        <p:nvPicPr>
          <p:cNvPr id="2" name="Graphic 1">
            <a:extLst>
              <a:ext uri="{FF2B5EF4-FFF2-40B4-BE49-F238E27FC236}">
                <a16:creationId xmlns:a16="http://schemas.microsoft.com/office/drawing/2014/main" id="{9E994BB4-554F-6D84-0061-FAFE02ED91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8449" y="4702772"/>
            <a:ext cx="875100" cy="242111"/>
          </a:xfrm>
          <a:prstGeom prst="rect">
            <a:avLst/>
          </a:prstGeom>
        </p:spPr>
      </p:pic>
      <p:pic>
        <p:nvPicPr>
          <p:cNvPr id="4" name="Picture 7" descr="A picture containing person&#10;&#10;Description automatically generated">
            <a:extLst>
              <a:ext uri="{FF2B5EF4-FFF2-40B4-BE49-F238E27FC236}">
                <a16:creationId xmlns:a16="http://schemas.microsoft.com/office/drawing/2014/main" id="{242F288E-94EE-6C53-8C69-84CE9B9B5A3F}"/>
              </a:ext>
            </a:extLst>
          </p:cNvPr>
          <p:cNvPicPr>
            <a:picLocks noChangeAspect="1"/>
          </p:cNvPicPr>
          <p:nvPr/>
        </p:nvPicPr>
        <p:blipFill>
          <a:blip r:embed="rId5"/>
          <a:stretch>
            <a:fillRect/>
          </a:stretch>
        </p:blipFill>
        <p:spPr>
          <a:xfrm>
            <a:off x="412750" y="633529"/>
            <a:ext cx="4337050" cy="4124092"/>
          </a:xfrm>
          <a:prstGeom prst="rect">
            <a:avLst/>
          </a:prstGeom>
        </p:spPr>
      </p:pic>
    </p:spTree>
    <p:extLst>
      <p:ext uri="{BB962C8B-B14F-4D97-AF65-F5344CB8AC3E}">
        <p14:creationId xmlns:p14="http://schemas.microsoft.com/office/powerpoint/2010/main" val="250127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70EF8B-3BA0-30C2-436C-A43480753E0D}"/>
              </a:ext>
            </a:extLst>
          </p:cNvPr>
          <p:cNvSpPr/>
          <p:nvPr/>
        </p:nvSpPr>
        <p:spPr>
          <a:xfrm>
            <a:off x="0" y="-10159"/>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12" name="Oval 11">
            <a:extLst>
              <a:ext uri="{FF2B5EF4-FFF2-40B4-BE49-F238E27FC236}">
                <a16:creationId xmlns:a16="http://schemas.microsoft.com/office/drawing/2014/main" id="{CF0FFC50-0C8A-BE5E-C64D-3B2E5D26DEC9}"/>
              </a:ext>
            </a:extLst>
          </p:cNvPr>
          <p:cNvSpPr/>
          <p:nvPr/>
        </p:nvSpPr>
        <p:spPr>
          <a:xfrm>
            <a:off x="7032823" y="1861461"/>
            <a:ext cx="1466607" cy="1466607"/>
          </a:xfrm>
          <a:prstGeom prst="ellipse">
            <a:avLst/>
          </a:prstGeom>
          <a:solidFill>
            <a:srgbClr val="E0A32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3B2CC07-393F-36F2-7B56-04C9029D2E3A}"/>
              </a:ext>
            </a:extLst>
          </p:cNvPr>
          <p:cNvSpPr txBox="1"/>
          <p:nvPr/>
        </p:nvSpPr>
        <p:spPr>
          <a:xfrm>
            <a:off x="446273" y="535859"/>
            <a:ext cx="3639256" cy="584775"/>
          </a:xfrm>
          <a:prstGeom prst="rect">
            <a:avLst/>
          </a:prstGeom>
          <a:noFill/>
        </p:spPr>
        <p:txBody>
          <a:bodyPr wrap="square" lIns="0" tIns="0" rIns="0" bIns="0" rtlCol="0">
            <a:spAutoFit/>
          </a:bodyPr>
          <a:lstStyle/>
          <a:p>
            <a:pPr algn="l" rtl="0"/>
            <a:r>
              <a:rPr lang="en-ID" sz="3800" b="1" dirty="0">
                <a:solidFill>
                  <a:schemeClr val="bg1"/>
                </a:solidFill>
                <a:latin typeface="Arial Black" panose="020B0604020202020204" pitchFamily="34" charset="0"/>
                <a:cs typeface="Arial Black" panose="020B0604020202020204" pitchFamily="34" charset="0"/>
              </a:rPr>
              <a:t>no </a:t>
            </a:r>
            <a:r>
              <a:rPr lang="en-ID" sz="3800" b="1" dirty="0" err="1">
                <a:solidFill>
                  <a:schemeClr val="bg1"/>
                </a:solidFill>
                <a:latin typeface="Arial Black" panose="020B0604020202020204" pitchFamily="34" charset="0"/>
                <a:cs typeface="Arial Black" panose="020B0604020202020204" pitchFamily="34" charset="0"/>
              </a:rPr>
              <a:t>Atacado</a:t>
            </a:r>
            <a:endParaRPr lang="en-ID" sz="3800" b="1" dirty="0">
              <a:solidFill>
                <a:schemeClr val="bg1"/>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1BC443D4-1FBB-2151-71A9-9333D0F8E0C5}"/>
              </a:ext>
            </a:extLst>
          </p:cNvPr>
          <p:cNvSpPr txBox="1"/>
          <p:nvPr/>
        </p:nvSpPr>
        <p:spPr>
          <a:xfrm>
            <a:off x="-493703" y="65386"/>
            <a:ext cx="3282362" cy="584775"/>
          </a:xfrm>
          <a:prstGeom prst="rect">
            <a:avLst/>
          </a:prstGeom>
          <a:noFill/>
        </p:spPr>
        <p:txBody>
          <a:bodyPr wrap="square" lIns="0" tIns="0" rIns="0" bIns="0" rtlCol="0">
            <a:spAutoFit/>
          </a:bodyPr>
          <a:lstStyle/>
          <a:p>
            <a:pPr algn="ctr" rtl="0"/>
            <a:r>
              <a:rPr lang="en-ID" sz="3800" b="1" dirty="0" err="1">
                <a:solidFill>
                  <a:srgbClr val="E5FFC5"/>
                </a:solidFill>
                <a:latin typeface="Arial Black" panose="020B0604020202020204" pitchFamily="34" charset="0"/>
                <a:cs typeface="Arial Black" panose="020B0604020202020204" pitchFamily="34" charset="0"/>
              </a:rPr>
              <a:t>Lucro</a:t>
            </a:r>
            <a:endParaRPr lang="en-ID" sz="3800" b="1" dirty="0">
              <a:solidFill>
                <a:srgbClr val="E5FFC5"/>
              </a:solidFill>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6A370CBB-A525-8C3B-C01F-6984C9A7A5EB}"/>
              </a:ext>
            </a:extLst>
          </p:cNvPr>
          <p:cNvSpPr txBox="1"/>
          <p:nvPr/>
        </p:nvSpPr>
        <p:spPr>
          <a:xfrm>
            <a:off x="3833550" y="280829"/>
            <a:ext cx="5397083" cy="738664"/>
          </a:xfrm>
          <a:prstGeom prst="rect">
            <a:avLst/>
          </a:prstGeom>
          <a:noFill/>
        </p:spPr>
        <p:txBody>
          <a:bodyPr wrap="square" lIns="91440" tIns="45720" rIns="91440" bIns="45720" anchor="t">
            <a:spAutoFit/>
          </a:bodyPr>
          <a:lstStyle/>
          <a:p>
            <a:r>
              <a:rPr lang="en-US" sz="1400" b="1" dirty="0" err="1">
                <a:solidFill>
                  <a:srgbClr val="E5FFC5"/>
                </a:solidFill>
                <a:latin typeface="Arial"/>
                <a:ea typeface="Helvetica Neue Light" panose="02000403000000020004" pitchFamily="2" charset="0"/>
                <a:cs typeface="Arial"/>
              </a:rPr>
              <a:t>Patrocine</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novos</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Distribuidores</a:t>
            </a:r>
            <a:r>
              <a:rPr lang="en-US" sz="1400" b="1" dirty="0">
                <a:solidFill>
                  <a:srgbClr val="E5FFC5"/>
                </a:solidFill>
                <a:latin typeface="Arial"/>
                <a:ea typeface="Helvetica Neue Light" panose="02000403000000020004" pitchFamily="2" charset="0"/>
                <a:cs typeface="Arial"/>
              </a:rPr>
              <a:t> que </a:t>
            </a:r>
            <a:r>
              <a:rPr lang="en-US" sz="1400" b="1" dirty="0" err="1">
                <a:solidFill>
                  <a:srgbClr val="E5FFC5"/>
                </a:solidFill>
                <a:latin typeface="Arial"/>
                <a:ea typeface="Helvetica Neue Light" panose="02000403000000020004" pitchFamily="2" charset="0"/>
                <a:cs typeface="Arial"/>
              </a:rPr>
              <a:t>construam</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seus</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negócios</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através</a:t>
            </a:r>
            <a:r>
              <a:rPr lang="en-US" sz="1400" b="1" dirty="0">
                <a:solidFill>
                  <a:srgbClr val="E5FFC5"/>
                </a:solidFill>
                <a:latin typeface="Arial"/>
                <a:ea typeface="Helvetica Neue Light" panose="02000403000000020004" pitchFamily="2" charset="0"/>
                <a:cs typeface="Arial"/>
              </a:rPr>
              <a:t> de </a:t>
            </a:r>
            <a:r>
              <a:rPr lang="en-US" sz="1400" b="1" dirty="0" err="1">
                <a:solidFill>
                  <a:srgbClr val="E5FFC5"/>
                </a:solidFill>
                <a:latin typeface="Arial"/>
                <a:ea typeface="Helvetica Neue Light" panose="02000403000000020004" pitchFamily="2" charset="0"/>
                <a:cs typeface="Arial"/>
              </a:rPr>
              <a:t>seus</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próprios</a:t>
            </a:r>
            <a:r>
              <a:rPr lang="en-US" sz="1400" b="1" dirty="0">
                <a:solidFill>
                  <a:srgbClr val="E5FFC5"/>
                </a:solidFill>
                <a:latin typeface="Arial"/>
                <a:ea typeface="Helvetica Neue Light" panose="02000403000000020004" pitchFamily="2" charset="0"/>
                <a:cs typeface="Arial"/>
              </a:rPr>
              <a:t> </a:t>
            </a:r>
            <a:r>
              <a:rPr lang="en-US" sz="1400" b="1" dirty="0" err="1">
                <a:solidFill>
                  <a:srgbClr val="E5FFC5"/>
                </a:solidFill>
                <a:latin typeface="Arial"/>
                <a:ea typeface="Helvetica Neue Light" panose="02000403000000020004" pitchFamily="2" charset="0"/>
                <a:cs typeface="Arial"/>
              </a:rPr>
              <a:t>clientes</a:t>
            </a:r>
            <a:r>
              <a:rPr lang="en-US" sz="1400" b="1" dirty="0">
                <a:solidFill>
                  <a:srgbClr val="E5FFC5"/>
                </a:solidFill>
                <a:latin typeface="Arial"/>
                <a:ea typeface="Helvetica Neue Light" panose="02000403000000020004" pitchFamily="2" charset="0"/>
                <a:cs typeface="Arial"/>
              </a:rPr>
              <a:t>.</a:t>
            </a:r>
            <a:r>
              <a:rPr lang="en-US" sz="1400" b="1" dirty="0">
                <a:solidFill>
                  <a:schemeClr val="bg1"/>
                </a:solidFill>
                <a:latin typeface="Arial"/>
                <a:ea typeface="Helvetica Neue Light" panose="02000403000000020004" pitchFamily="2" charset="0"/>
                <a:cs typeface="Arial"/>
              </a:rPr>
              <a:t> </a:t>
            </a:r>
            <a:endParaRPr lang="en-US" dirty="0">
              <a:solidFill>
                <a:schemeClr val="bg1"/>
              </a:solidFill>
            </a:endParaRPr>
          </a:p>
          <a:p>
            <a:r>
              <a:rPr lang="en-US" sz="1400" dirty="0">
                <a:solidFill>
                  <a:schemeClr val="bg1"/>
                </a:solidFill>
                <a:latin typeface="Arial"/>
                <a:ea typeface="Helvetica Neue Light" panose="02000403000000020004" pitchFamily="2" charset="0"/>
                <a:cs typeface="Arial"/>
              </a:rPr>
              <a:t>Sua </a:t>
            </a:r>
            <a:r>
              <a:rPr lang="en-US" sz="1400" dirty="0" err="1">
                <a:solidFill>
                  <a:schemeClr val="bg1"/>
                </a:solidFill>
                <a:latin typeface="Arial"/>
                <a:ea typeface="Helvetica Neue Light" panose="02000403000000020004" pitchFamily="2" charset="0"/>
                <a:cs typeface="Arial"/>
              </a:rPr>
              <a:t>posição</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determina</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seu</a:t>
            </a:r>
            <a:r>
              <a:rPr lang="en-US" sz="1400" dirty="0">
                <a:solidFill>
                  <a:schemeClr val="bg1"/>
                </a:solidFill>
                <a:latin typeface="Arial"/>
                <a:ea typeface="Helvetica Neue Light" panose="02000403000000020004" pitchFamily="2" charset="0"/>
                <a:cs typeface="Arial"/>
              </a:rPr>
              <a:t> </a:t>
            </a:r>
            <a:r>
              <a:rPr lang="en-US" sz="1400" dirty="0" err="1">
                <a:solidFill>
                  <a:schemeClr val="bg1"/>
                </a:solidFill>
                <a:latin typeface="Arial"/>
                <a:ea typeface="Helvetica Neue Light" panose="02000403000000020004" pitchFamily="2" charset="0"/>
                <a:cs typeface="Arial"/>
              </a:rPr>
              <a:t>potencial</a:t>
            </a:r>
            <a:r>
              <a:rPr lang="en-US" sz="1400" dirty="0">
                <a:solidFill>
                  <a:schemeClr val="bg1"/>
                </a:solidFill>
                <a:latin typeface="Arial"/>
                <a:ea typeface="Helvetica Neue Light" panose="02000403000000020004" pitchFamily="2" charset="0"/>
                <a:cs typeface="Arial"/>
              </a:rPr>
              <a:t> de </a:t>
            </a:r>
            <a:r>
              <a:rPr lang="en-US" sz="1400" dirty="0" err="1">
                <a:solidFill>
                  <a:schemeClr val="bg1"/>
                </a:solidFill>
                <a:latin typeface="Arial"/>
                <a:ea typeface="Helvetica Neue Light" panose="02000403000000020004" pitchFamily="2" charset="0"/>
                <a:cs typeface="Arial"/>
              </a:rPr>
              <a:t>Lucro</a:t>
            </a:r>
            <a:r>
              <a:rPr lang="en-US" sz="1400" dirty="0">
                <a:solidFill>
                  <a:schemeClr val="bg1"/>
                </a:solidFill>
                <a:latin typeface="Arial"/>
                <a:ea typeface="Helvetica Neue Light" panose="02000403000000020004" pitchFamily="2" charset="0"/>
                <a:cs typeface="Arial"/>
              </a:rPr>
              <a:t> no </a:t>
            </a:r>
            <a:r>
              <a:rPr lang="en-US" sz="1400" dirty="0" err="1">
                <a:solidFill>
                  <a:schemeClr val="bg1"/>
                </a:solidFill>
                <a:latin typeface="Arial"/>
                <a:ea typeface="Helvetica Neue Light" panose="02000403000000020004" pitchFamily="2" charset="0"/>
                <a:cs typeface="Arial"/>
              </a:rPr>
              <a:t>Atacado</a:t>
            </a:r>
            <a:endParaRPr lang="en-US" dirty="0">
              <a:solidFill>
                <a:schemeClr val="bg1"/>
              </a:solidFill>
            </a:endParaRPr>
          </a:p>
        </p:txBody>
      </p:sp>
      <p:sp>
        <p:nvSpPr>
          <p:cNvPr id="9" name="Oval 8">
            <a:extLst>
              <a:ext uri="{FF2B5EF4-FFF2-40B4-BE49-F238E27FC236}">
                <a16:creationId xmlns:a16="http://schemas.microsoft.com/office/drawing/2014/main" id="{B6923EDE-4ADC-A3D1-592A-BAA74100A0D5}"/>
              </a:ext>
            </a:extLst>
          </p:cNvPr>
          <p:cNvSpPr/>
          <p:nvPr/>
        </p:nvSpPr>
        <p:spPr>
          <a:xfrm>
            <a:off x="2477562" y="2422348"/>
            <a:ext cx="945828" cy="945829"/>
          </a:xfrm>
          <a:prstGeom prst="ellipse">
            <a:avLst/>
          </a:prstGeom>
          <a:noFill/>
          <a:ln w="19050">
            <a:solidFill>
              <a:srgbClr val="E0A32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rgbClr val="2E70B3"/>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1379D35B-BC41-7F93-CD5E-F91E454BE9CD}"/>
              </a:ext>
            </a:extLst>
          </p:cNvPr>
          <p:cNvSpPr/>
          <p:nvPr/>
        </p:nvSpPr>
        <p:spPr>
          <a:xfrm>
            <a:off x="3848673" y="2267313"/>
            <a:ext cx="1102401" cy="1102402"/>
          </a:xfrm>
          <a:prstGeom prst="ellipse">
            <a:avLst/>
          </a:prstGeom>
          <a:noFill/>
          <a:ln w="19050">
            <a:solidFill>
              <a:srgbClr val="E0A32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5B0D731-B0E4-AC32-2902-D3C3B3C1DC7F}"/>
              </a:ext>
            </a:extLst>
          </p:cNvPr>
          <p:cNvSpPr/>
          <p:nvPr/>
        </p:nvSpPr>
        <p:spPr>
          <a:xfrm>
            <a:off x="5353016" y="2140690"/>
            <a:ext cx="1206919" cy="1184653"/>
          </a:xfrm>
          <a:prstGeom prst="ellipse">
            <a:avLst/>
          </a:prstGeom>
          <a:noFill/>
          <a:ln w="19050">
            <a:solidFill>
              <a:srgbClr val="E0A32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911ABF3-DB1F-62A8-EC91-EB1E37F27C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8659" y="2573283"/>
            <a:ext cx="323635" cy="631859"/>
          </a:xfrm>
          <a:prstGeom prst="rect">
            <a:avLst/>
          </a:prstGeom>
        </p:spPr>
      </p:pic>
      <p:pic>
        <p:nvPicPr>
          <p:cNvPr id="24" name="Picture 23">
            <a:extLst>
              <a:ext uri="{FF2B5EF4-FFF2-40B4-BE49-F238E27FC236}">
                <a16:creationId xmlns:a16="http://schemas.microsoft.com/office/drawing/2014/main" id="{B9D128AE-323E-E72D-5E02-2220CCB6D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5187" y="2447512"/>
            <a:ext cx="391599" cy="764550"/>
          </a:xfrm>
          <a:prstGeom prst="rect">
            <a:avLst/>
          </a:prstGeom>
        </p:spPr>
      </p:pic>
      <p:pic>
        <p:nvPicPr>
          <p:cNvPr id="25" name="Picture 24">
            <a:extLst>
              <a:ext uri="{FF2B5EF4-FFF2-40B4-BE49-F238E27FC236}">
                <a16:creationId xmlns:a16="http://schemas.microsoft.com/office/drawing/2014/main" id="{31169054-CC9B-AF1B-0766-E309417D90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4402" y="2266747"/>
            <a:ext cx="458991" cy="902840"/>
          </a:xfrm>
          <a:prstGeom prst="rect">
            <a:avLst/>
          </a:prstGeom>
        </p:spPr>
      </p:pic>
      <p:pic>
        <p:nvPicPr>
          <p:cNvPr id="31" name="Picture 30">
            <a:extLst>
              <a:ext uri="{FF2B5EF4-FFF2-40B4-BE49-F238E27FC236}">
                <a16:creationId xmlns:a16="http://schemas.microsoft.com/office/drawing/2014/main" id="{426CB538-AA12-ADB2-8E2F-0700DF4D8A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0810" y="2035479"/>
            <a:ext cx="558495" cy="1097109"/>
          </a:xfrm>
          <a:prstGeom prst="rect">
            <a:avLst/>
          </a:prstGeom>
        </p:spPr>
      </p:pic>
      <p:sp>
        <p:nvSpPr>
          <p:cNvPr id="32" name="TextBox 31">
            <a:extLst>
              <a:ext uri="{FF2B5EF4-FFF2-40B4-BE49-F238E27FC236}">
                <a16:creationId xmlns:a16="http://schemas.microsoft.com/office/drawing/2014/main" id="{20A99CAE-FF06-0581-DF5A-1B120E8C4EEF}"/>
              </a:ext>
            </a:extLst>
          </p:cNvPr>
          <p:cNvSpPr txBox="1"/>
          <p:nvPr/>
        </p:nvSpPr>
        <p:spPr>
          <a:xfrm>
            <a:off x="2709099" y="3850714"/>
            <a:ext cx="481222" cy="338554"/>
          </a:xfrm>
          <a:prstGeom prst="rect">
            <a:avLst/>
          </a:prstGeom>
          <a:noFill/>
          <a:ln>
            <a:noFill/>
          </a:ln>
        </p:spPr>
        <p:txBody>
          <a:bodyPr wrap="none" lIns="91440" tIns="45720" rIns="91440" bIns="45720" rtlCol="0" anchor="t">
            <a:spAutoFit/>
          </a:bodyPr>
          <a:lstStyle/>
          <a:p>
            <a:r>
              <a:rPr lang="en-US" sz="1600" b="1">
                <a:solidFill>
                  <a:schemeClr val="tx1">
                    <a:lumMod val="50000"/>
                    <a:lumOff val="50000"/>
                  </a:schemeClr>
                </a:solidFill>
                <a:latin typeface="Arial"/>
                <a:cs typeface="Arial"/>
              </a:rPr>
              <a:t>0%</a:t>
            </a:r>
          </a:p>
        </p:txBody>
      </p:sp>
      <p:sp>
        <p:nvSpPr>
          <p:cNvPr id="34" name="TextBox 33">
            <a:extLst>
              <a:ext uri="{FF2B5EF4-FFF2-40B4-BE49-F238E27FC236}">
                <a16:creationId xmlns:a16="http://schemas.microsoft.com/office/drawing/2014/main" id="{14D1F9D8-4144-CE2D-1E2D-53C715F7F130}"/>
              </a:ext>
            </a:extLst>
          </p:cNvPr>
          <p:cNvSpPr txBox="1"/>
          <p:nvPr/>
        </p:nvSpPr>
        <p:spPr>
          <a:xfrm>
            <a:off x="2269150" y="1973447"/>
            <a:ext cx="1199367" cy="307777"/>
          </a:xfrm>
          <a:prstGeom prst="rect">
            <a:avLst/>
          </a:prstGeom>
          <a:noFill/>
          <a:ln>
            <a:noFill/>
          </a:ln>
        </p:spPr>
        <p:txBody>
          <a:bodyPr wrap="none" rtlCol="0">
            <a:spAutoFit/>
          </a:bodyPr>
          <a:lstStyle/>
          <a:p>
            <a:pPr algn="ctr"/>
            <a:r>
              <a:rPr lang="en-US" sz="1400" b="1" dirty="0" err="1">
                <a:solidFill>
                  <a:schemeClr val="tx1">
                    <a:lumMod val="50000"/>
                    <a:lumOff val="50000"/>
                  </a:schemeClr>
                </a:solidFill>
                <a:latin typeface="Arial" panose="020B0604020202020204" pitchFamily="34" charset="0"/>
                <a:cs typeface="Arial" panose="020B0604020202020204" pitchFamily="34" charset="0"/>
              </a:rPr>
              <a:t>Distribuidor</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7191A3B4-FB71-50AB-E410-8F1BED9AAACC}"/>
              </a:ext>
            </a:extLst>
          </p:cNvPr>
          <p:cNvSpPr txBox="1"/>
          <p:nvPr/>
        </p:nvSpPr>
        <p:spPr>
          <a:xfrm>
            <a:off x="4076707" y="3832073"/>
            <a:ext cx="646331" cy="369332"/>
          </a:xfrm>
          <a:prstGeom prst="rect">
            <a:avLst/>
          </a:prstGeom>
          <a:noFill/>
          <a:ln>
            <a:noFill/>
          </a:ln>
        </p:spPr>
        <p:txBody>
          <a:bodyPr wrap="none" rtlCol="0">
            <a:spAutoFit/>
          </a:bodyPr>
          <a:lstStyle/>
          <a:p>
            <a:pPr algn="ctr"/>
            <a:r>
              <a:rPr lang="en-US" b="1">
                <a:solidFill>
                  <a:schemeClr val="tx1">
                    <a:lumMod val="50000"/>
                    <a:lumOff val="50000"/>
                  </a:schemeClr>
                </a:solidFill>
                <a:latin typeface="Arial" panose="020B0604020202020204" pitchFamily="34" charset="0"/>
                <a:cs typeface="Arial" panose="020B0604020202020204" pitchFamily="34" charset="0"/>
              </a:rPr>
              <a:t>10%</a:t>
            </a:r>
          </a:p>
        </p:txBody>
      </p:sp>
      <p:sp>
        <p:nvSpPr>
          <p:cNvPr id="37" name="TextBox 36">
            <a:extLst>
              <a:ext uri="{FF2B5EF4-FFF2-40B4-BE49-F238E27FC236}">
                <a16:creationId xmlns:a16="http://schemas.microsoft.com/office/drawing/2014/main" id="{740A9297-5CB2-E0AF-8F65-49DF7476A813}"/>
              </a:ext>
            </a:extLst>
          </p:cNvPr>
          <p:cNvSpPr txBox="1"/>
          <p:nvPr/>
        </p:nvSpPr>
        <p:spPr>
          <a:xfrm>
            <a:off x="5394880" y="3824241"/>
            <a:ext cx="1152880" cy="400110"/>
          </a:xfrm>
          <a:prstGeom prst="rect">
            <a:avLst/>
          </a:prstGeom>
          <a:noFill/>
          <a:ln>
            <a:noFill/>
          </a:ln>
        </p:spPr>
        <p:txBody>
          <a:bodyPr wrap="none" rtlCol="0">
            <a:spAutoFit/>
          </a:bodyPr>
          <a:lstStyle/>
          <a:p>
            <a:pPr algn="ctr"/>
            <a:r>
              <a:rPr lang="en-US" sz="2000" b="1">
                <a:solidFill>
                  <a:schemeClr val="tx1">
                    <a:lumMod val="50000"/>
                    <a:lumOff val="50000"/>
                  </a:schemeClr>
                </a:solidFill>
                <a:latin typeface="Arial" panose="020B0604020202020204" pitchFamily="34" charset="0"/>
                <a:cs typeface="Arial" panose="020B0604020202020204" pitchFamily="34" charset="0"/>
              </a:rPr>
              <a:t>7%-17%</a:t>
            </a:r>
          </a:p>
        </p:txBody>
      </p:sp>
      <p:sp>
        <p:nvSpPr>
          <p:cNvPr id="39" name="TextBox 38">
            <a:extLst>
              <a:ext uri="{FF2B5EF4-FFF2-40B4-BE49-F238E27FC236}">
                <a16:creationId xmlns:a16="http://schemas.microsoft.com/office/drawing/2014/main" id="{7A36C7EF-E67D-9BA7-3E64-3C534CD87710}"/>
              </a:ext>
            </a:extLst>
          </p:cNvPr>
          <p:cNvSpPr txBox="1"/>
          <p:nvPr/>
        </p:nvSpPr>
        <p:spPr>
          <a:xfrm>
            <a:off x="6983701" y="3743623"/>
            <a:ext cx="1350049" cy="461665"/>
          </a:xfrm>
          <a:prstGeom prst="rect">
            <a:avLst/>
          </a:prstGeom>
          <a:noFill/>
        </p:spPr>
        <p:txBody>
          <a:bodyPr wrap="none" rtlCol="0">
            <a:spAutoFit/>
          </a:bodyPr>
          <a:lstStyle/>
          <a:p>
            <a:pPr algn="ctr"/>
            <a:r>
              <a:rPr lang="en-US" sz="2400" b="1">
                <a:solidFill>
                  <a:schemeClr val="tx1">
                    <a:lumMod val="50000"/>
                    <a:lumOff val="50000"/>
                  </a:schemeClr>
                </a:solidFill>
                <a:latin typeface="Arial" panose="020B0604020202020204" pitchFamily="34" charset="0"/>
                <a:cs typeface="Arial" panose="020B0604020202020204" pitchFamily="34" charset="0"/>
              </a:rPr>
              <a:t>8%-25%</a:t>
            </a:r>
          </a:p>
        </p:txBody>
      </p:sp>
      <p:sp>
        <p:nvSpPr>
          <p:cNvPr id="41" name="TextBox 40">
            <a:extLst>
              <a:ext uri="{FF2B5EF4-FFF2-40B4-BE49-F238E27FC236}">
                <a16:creationId xmlns:a16="http://schemas.microsoft.com/office/drawing/2014/main" id="{825F1811-2C89-BEF3-F0E9-1E06251CA190}"/>
              </a:ext>
            </a:extLst>
          </p:cNvPr>
          <p:cNvSpPr txBox="1"/>
          <p:nvPr/>
        </p:nvSpPr>
        <p:spPr>
          <a:xfrm>
            <a:off x="3784182" y="1687058"/>
            <a:ext cx="1236606" cy="523220"/>
          </a:xfrm>
          <a:prstGeom prst="rect">
            <a:avLst/>
          </a:prstGeom>
          <a:noFill/>
          <a:ln>
            <a:noFill/>
          </a:ln>
        </p:spPr>
        <p:txBody>
          <a:bodyPr wrap="square" rtlCol="0">
            <a:spAutoFit/>
          </a:bodyPr>
          <a:lstStyle/>
          <a:p>
            <a:pPr algn="ctr"/>
            <a:r>
              <a:rPr lang="en-US" sz="1400" b="1" dirty="0">
                <a:solidFill>
                  <a:schemeClr val="tx1">
                    <a:lumMod val="50000"/>
                    <a:lumOff val="50000"/>
                  </a:schemeClr>
                </a:solidFill>
                <a:latin typeface="Arial" panose="020B0604020202020204" pitchFamily="34" charset="0"/>
                <a:cs typeface="Arial" panose="020B0604020202020204" pitchFamily="34" charset="0"/>
              </a:rPr>
              <a:t>Consultor </a:t>
            </a:r>
            <a:r>
              <a:rPr lang="en-US" sz="1400" b="1" dirty="0" err="1">
                <a:solidFill>
                  <a:schemeClr val="tx1">
                    <a:lumMod val="50000"/>
                    <a:lumOff val="50000"/>
                  </a:schemeClr>
                </a:solidFill>
                <a:latin typeface="Arial" panose="020B0604020202020204" pitchFamily="34" charset="0"/>
                <a:cs typeface="Arial" panose="020B0604020202020204" pitchFamily="34" charset="0"/>
              </a:rPr>
              <a:t>Sênior</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BF4E9BF2-EEF6-7055-2DEA-105E2F9580F0}"/>
              </a:ext>
            </a:extLst>
          </p:cNvPr>
          <p:cNvSpPr txBox="1"/>
          <p:nvPr/>
        </p:nvSpPr>
        <p:spPr>
          <a:xfrm>
            <a:off x="5338172" y="1563620"/>
            <a:ext cx="1236606" cy="523220"/>
          </a:xfrm>
          <a:prstGeom prst="rect">
            <a:avLst/>
          </a:prstGeom>
          <a:noFill/>
          <a:ln>
            <a:noFill/>
          </a:ln>
        </p:spPr>
        <p:txBody>
          <a:bodyPr wrap="square" rtlCol="0">
            <a:spAutoFit/>
          </a:bodyPr>
          <a:lstStyle/>
          <a:p>
            <a:pPr algn="ctr"/>
            <a:r>
              <a:rPr lang="en-US" sz="1400" b="1" dirty="0" err="1">
                <a:solidFill>
                  <a:schemeClr val="tx1">
                    <a:lumMod val="50000"/>
                    <a:lumOff val="50000"/>
                  </a:schemeClr>
                </a:solidFill>
                <a:latin typeface="Arial" panose="020B0604020202020204" pitchFamily="34" charset="0"/>
                <a:cs typeface="Arial" panose="020B0604020202020204" pitchFamily="34" charset="0"/>
              </a:rPr>
              <a:t>Produtor</a:t>
            </a:r>
            <a:r>
              <a:rPr lang="en-US" sz="1400" b="1" dirty="0">
                <a:solidFill>
                  <a:schemeClr val="tx1">
                    <a:lumMod val="50000"/>
                    <a:lumOff val="50000"/>
                  </a:schemeClr>
                </a:solidFill>
                <a:latin typeface="Arial" panose="020B0604020202020204" pitchFamily="34" charset="0"/>
                <a:cs typeface="Arial" panose="020B0604020202020204" pitchFamily="34" charset="0"/>
              </a:rPr>
              <a:t> </a:t>
            </a:r>
            <a:r>
              <a:rPr lang="en-US" sz="1400" b="1" dirty="0" err="1">
                <a:solidFill>
                  <a:schemeClr val="tx1">
                    <a:lumMod val="50000"/>
                    <a:lumOff val="50000"/>
                  </a:schemeClr>
                </a:solidFill>
                <a:latin typeface="Arial" panose="020B0604020202020204" pitchFamily="34" charset="0"/>
                <a:cs typeface="Arial" panose="020B0604020202020204" pitchFamily="34" charset="0"/>
              </a:rPr>
              <a:t>Qualificado</a:t>
            </a:r>
            <a:endParaRPr lang="en-US" sz="14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2FF608BF-8ED2-4B05-38A0-A28A1A64293B}"/>
              </a:ext>
            </a:extLst>
          </p:cNvPr>
          <p:cNvSpPr txBox="1"/>
          <p:nvPr/>
        </p:nvSpPr>
        <p:spPr>
          <a:xfrm>
            <a:off x="7098316" y="1517453"/>
            <a:ext cx="1120820" cy="307777"/>
          </a:xfrm>
          <a:prstGeom prst="rect">
            <a:avLst/>
          </a:prstGeom>
          <a:noFill/>
        </p:spPr>
        <p:txBody>
          <a:bodyPr wrap="none" rtlCol="0">
            <a:spAutoFit/>
          </a:bodyPr>
          <a:lstStyle/>
          <a:p>
            <a:pPr algn="ctr"/>
            <a:r>
              <a:rPr lang="en-US" sz="1400" b="1">
                <a:solidFill>
                  <a:schemeClr val="tx1">
                    <a:lumMod val="50000"/>
                    <a:lumOff val="50000"/>
                  </a:schemeClr>
                </a:solidFill>
                <a:latin typeface="Arial" panose="020B0604020202020204" pitchFamily="34" charset="0"/>
                <a:cs typeface="Arial" panose="020B0604020202020204" pitchFamily="34" charset="0"/>
              </a:rPr>
              <a:t>Supervisor</a:t>
            </a:r>
          </a:p>
        </p:txBody>
      </p:sp>
      <p:sp>
        <p:nvSpPr>
          <p:cNvPr id="46" name="TextBox 45">
            <a:extLst>
              <a:ext uri="{FF2B5EF4-FFF2-40B4-BE49-F238E27FC236}">
                <a16:creationId xmlns:a16="http://schemas.microsoft.com/office/drawing/2014/main" id="{188E9F06-6955-6C7D-396B-419C7EF44D16}"/>
              </a:ext>
            </a:extLst>
          </p:cNvPr>
          <p:cNvSpPr txBox="1"/>
          <p:nvPr/>
        </p:nvSpPr>
        <p:spPr>
          <a:xfrm>
            <a:off x="446273" y="3796596"/>
            <a:ext cx="1706485" cy="461665"/>
          </a:xfrm>
          <a:prstGeom prst="rect">
            <a:avLst/>
          </a:prstGeom>
          <a:noFill/>
        </p:spPr>
        <p:txBody>
          <a:bodyPr wrap="square" lIns="91440" tIns="45720" rIns="91440" bIns="45720" rtlCol="0" anchor="t">
            <a:spAutoFit/>
          </a:bodyPr>
          <a:lstStyle/>
          <a:p>
            <a:r>
              <a:rPr lang="en-US" sz="1200" b="1" dirty="0">
                <a:solidFill>
                  <a:schemeClr val="tx1">
                    <a:lumMod val="50000"/>
                    <a:lumOff val="50000"/>
                  </a:schemeClr>
                </a:solidFill>
                <a:latin typeface="Arial"/>
                <a:cs typeface="Arial"/>
              </a:rPr>
              <a:t>% de </a:t>
            </a:r>
            <a:r>
              <a:rPr lang="en-US" sz="1200" b="1" dirty="0" err="1">
                <a:solidFill>
                  <a:schemeClr val="tx1">
                    <a:lumMod val="50000"/>
                    <a:lumOff val="50000"/>
                  </a:schemeClr>
                </a:solidFill>
                <a:latin typeface="Arial"/>
                <a:cs typeface="Arial"/>
              </a:rPr>
              <a:t>Lucro</a:t>
            </a:r>
            <a:r>
              <a:rPr lang="en-US" sz="1200" b="1" dirty="0">
                <a:solidFill>
                  <a:schemeClr val="tx1">
                    <a:lumMod val="50000"/>
                    <a:lumOff val="50000"/>
                  </a:schemeClr>
                </a:solidFill>
                <a:latin typeface="Arial"/>
                <a:cs typeface="Arial"/>
              </a:rPr>
              <a:t> no </a:t>
            </a:r>
            <a:r>
              <a:rPr lang="en-US" sz="1200" b="1" dirty="0" err="1">
                <a:solidFill>
                  <a:schemeClr val="tx1">
                    <a:lumMod val="50000"/>
                    <a:lumOff val="50000"/>
                  </a:schemeClr>
                </a:solidFill>
                <a:latin typeface="Arial"/>
                <a:cs typeface="Arial"/>
              </a:rPr>
              <a:t>Atacado</a:t>
            </a:r>
            <a:r>
              <a:rPr lang="en-US" sz="1200" b="1" dirty="0">
                <a:solidFill>
                  <a:schemeClr val="tx1">
                    <a:lumMod val="50000"/>
                    <a:lumOff val="50000"/>
                  </a:schemeClr>
                </a:solidFill>
                <a:latin typeface="Arial"/>
                <a:cs typeface="Arial"/>
              </a:rPr>
              <a:t> </a:t>
            </a:r>
            <a:r>
              <a:rPr lang="en-US" sz="1200" b="1" dirty="0" err="1">
                <a:solidFill>
                  <a:schemeClr val="tx1">
                    <a:lumMod val="50000"/>
                    <a:lumOff val="50000"/>
                  </a:schemeClr>
                </a:solidFill>
                <a:latin typeface="Arial"/>
                <a:cs typeface="Arial"/>
              </a:rPr>
              <a:t>potencial</a:t>
            </a:r>
            <a:endParaRPr lang="en-US" sz="1200" b="1" dirty="0">
              <a:solidFill>
                <a:schemeClr val="tx1">
                  <a:lumMod val="50000"/>
                  <a:lumOff val="50000"/>
                </a:schemeClr>
              </a:solidFill>
              <a:latin typeface="Arial"/>
              <a:cs typeface="Arial"/>
            </a:endParaRPr>
          </a:p>
        </p:txBody>
      </p:sp>
      <p:cxnSp>
        <p:nvCxnSpPr>
          <p:cNvPr id="48" name="Straight Connector 47">
            <a:extLst>
              <a:ext uri="{FF2B5EF4-FFF2-40B4-BE49-F238E27FC236}">
                <a16:creationId xmlns:a16="http://schemas.microsoft.com/office/drawing/2014/main" id="{DBA51C0A-8563-C87B-F5FC-0ED043994CC7}"/>
              </a:ext>
            </a:extLst>
          </p:cNvPr>
          <p:cNvCxnSpPr>
            <a:cxnSpLocks/>
          </p:cNvCxnSpPr>
          <p:nvPr/>
        </p:nvCxnSpPr>
        <p:spPr>
          <a:xfrm>
            <a:off x="2627732" y="4281687"/>
            <a:ext cx="620196"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D29729-B545-0CEF-3F31-D95B2FD7CB66}"/>
              </a:ext>
            </a:extLst>
          </p:cNvPr>
          <p:cNvCxnSpPr>
            <a:cxnSpLocks/>
          </p:cNvCxnSpPr>
          <p:nvPr/>
        </p:nvCxnSpPr>
        <p:spPr>
          <a:xfrm>
            <a:off x="4085529" y="4281687"/>
            <a:ext cx="620196"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834244C-AC0A-EE97-049F-71EFBEBE8F42}"/>
              </a:ext>
            </a:extLst>
          </p:cNvPr>
          <p:cNvCxnSpPr>
            <a:cxnSpLocks/>
          </p:cNvCxnSpPr>
          <p:nvPr/>
        </p:nvCxnSpPr>
        <p:spPr>
          <a:xfrm>
            <a:off x="5420498" y="4281687"/>
            <a:ext cx="1111594"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7FBF995-F0A2-3E61-5645-ED578F74A12D}"/>
              </a:ext>
            </a:extLst>
          </p:cNvPr>
          <p:cNvCxnSpPr>
            <a:cxnSpLocks/>
          </p:cNvCxnSpPr>
          <p:nvPr/>
        </p:nvCxnSpPr>
        <p:spPr>
          <a:xfrm>
            <a:off x="6918137" y="4281687"/>
            <a:ext cx="1496295"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4C623B5-3A93-DB4E-41B5-05EF0BB83A4B}"/>
              </a:ext>
            </a:extLst>
          </p:cNvPr>
          <p:cNvSpPr txBox="1"/>
          <p:nvPr/>
        </p:nvSpPr>
        <p:spPr>
          <a:xfrm>
            <a:off x="2723943" y="3427655"/>
            <a:ext cx="595035" cy="338554"/>
          </a:xfrm>
          <a:prstGeom prst="rect">
            <a:avLst/>
          </a:prstGeom>
          <a:noFill/>
          <a:ln>
            <a:noFill/>
          </a:ln>
        </p:spPr>
        <p:txBody>
          <a:bodyPr wrap="none" lIns="91440" tIns="45720" rIns="91440" bIns="45720" rtlCol="0" anchor="t">
            <a:spAutoFit/>
          </a:bodyPr>
          <a:lstStyle/>
          <a:p>
            <a:r>
              <a:rPr lang="en-US" sz="1600" b="1">
                <a:solidFill>
                  <a:schemeClr val="tx1">
                    <a:lumMod val="50000"/>
                    <a:lumOff val="50000"/>
                  </a:schemeClr>
                </a:solidFill>
                <a:latin typeface="Arial"/>
                <a:cs typeface="Arial"/>
              </a:rPr>
              <a:t>25%</a:t>
            </a:r>
          </a:p>
        </p:txBody>
      </p:sp>
      <p:sp>
        <p:nvSpPr>
          <p:cNvPr id="19" name="TextBox 18">
            <a:extLst>
              <a:ext uri="{FF2B5EF4-FFF2-40B4-BE49-F238E27FC236}">
                <a16:creationId xmlns:a16="http://schemas.microsoft.com/office/drawing/2014/main" id="{1AE24455-78B1-A5B8-0CDC-2364FAD397E6}"/>
              </a:ext>
            </a:extLst>
          </p:cNvPr>
          <p:cNvSpPr txBox="1"/>
          <p:nvPr/>
        </p:nvSpPr>
        <p:spPr>
          <a:xfrm>
            <a:off x="4091550" y="3409014"/>
            <a:ext cx="646332" cy="369332"/>
          </a:xfrm>
          <a:prstGeom prst="rect">
            <a:avLst/>
          </a:prstGeom>
          <a:noFill/>
          <a:ln>
            <a:noFill/>
          </a:ln>
        </p:spPr>
        <p:txBody>
          <a:bodyPr wrap="none" lIns="91440" tIns="45720" rIns="91440" bIns="45720" rtlCol="0" anchor="t">
            <a:spAutoFit/>
          </a:bodyPr>
          <a:lstStyle/>
          <a:p>
            <a:pPr algn="ctr"/>
            <a:r>
              <a:rPr lang="en-US" b="1">
                <a:solidFill>
                  <a:schemeClr val="tx1">
                    <a:lumMod val="50000"/>
                    <a:lumOff val="50000"/>
                  </a:schemeClr>
                </a:solidFill>
                <a:latin typeface="Arial"/>
                <a:cs typeface="Arial"/>
              </a:rPr>
              <a:t>35%</a:t>
            </a:r>
          </a:p>
        </p:txBody>
      </p:sp>
      <p:sp>
        <p:nvSpPr>
          <p:cNvPr id="20" name="TextBox 19">
            <a:extLst>
              <a:ext uri="{FF2B5EF4-FFF2-40B4-BE49-F238E27FC236}">
                <a16:creationId xmlns:a16="http://schemas.microsoft.com/office/drawing/2014/main" id="{89CB842E-40C5-361E-1385-33A36DA7796D}"/>
              </a:ext>
            </a:extLst>
          </p:cNvPr>
          <p:cNvSpPr txBox="1"/>
          <p:nvPr/>
        </p:nvSpPr>
        <p:spPr>
          <a:xfrm>
            <a:off x="5637350" y="3401182"/>
            <a:ext cx="697627" cy="400110"/>
          </a:xfrm>
          <a:prstGeom prst="rect">
            <a:avLst/>
          </a:prstGeom>
          <a:noFill/>
          <a:ln>
            <a:noFill/>
          </a:ln>
        </p:spPr>
        <p:txBody>
          <a:bodyPr wrap="none" lIns="91440" tIns="45720" rIns="91440" bIns="45720" rtlCol="0" anchor="t">
            <a:spAutoFit/>
          </a:bodyPr>
          <a:lstStyle/>
          <a:p>
            <a:pPr algn="ctr"/>
            <a:r>
              <a:rPr lang="en-US" sz="2000" b="1">
                <a:solidFill>
                  <a:schemeClr val="tx1">
                    <a:lumMod val="50000"/>
                    <a:lumOff val="50000"/>
                  </a:schemeClr>
                </a:solidFill>
                <a:latin typeface="Arial"/>
                <a:cs typeface="Arial"/>
              </a:rPr>
              <a:t>42%</a:t>
            </a:r>
          </a:p>
        </p:txBody>
      </p:sp>
      <p:sp>
        <p:nvSpPr>
          <p:cNvPr id="21" name="TextBox 20">
            <a:extLst>
              <a:ext uri="{FF2B5EF4-FFF2-40B4-BE49-F238E27FC236}">
                <a16:creationId xmlns:a16="http://schemas.microsoft.com/office/drawing/2014/main" id="{A4CC361F-63A4-1A11-94CC-44F2348E9C04}"/>
              </a:ext>
            </a:extLst>
          </p:cNvPr>
          <p:cNvSpPr txBox="1"/>
          <p:nvPr/>
        </p:nvSpPr>
        <p:spPr>
          <a:xfrm>
            <a:off x="7272658" y="3320564"/>
            <a:ext cx="801823" cy="461665"/>
          </a:xfrm>
          <a:prstGeom prst="rect">
            <a:avLst/>
          </a:prstGeom>
          <a:noFill/>
        </p:spPr>
        <p:txBody>
          <a:bodyPr wrap="none" lIns="91440" tIns="45720" rIns="91440" bIns="45720" rtlCol="0" anchor="t">
            <a:spAutoFit/>
          </a:bodyPr>
          <a:lstStyle/>
          <a:p>
            <a:pPr algn="ctr"/>
            <a:r>
              <a:rPr lang="en-US" sz="2400" b="1">
                <a:solidFill>
                  <a:schemeClr val="tx1">
                    <a:lumMod val="50000"/>
                    <a:lumOff val="50000"/>
                  </a:schemeClr>
                </a:solidFill>
                <a:latin typeface="Arial"/>
                <a:cs typeface="Arial"/>
              </a:rPr>
              <a:t>50%</a:t>
            </a:r>
          </a:p>
        </p:txBody>
      </p:sp>
      <p:sp>
        <p:nvSpPr>
          <p:cNvPr id="22" name="TextBox 21">
            <a:extLst>
              <a:ext uri="{FF2B5EF4-FFF2-40B4-BE49-F238E27FC236}">
                <a16:creationId xmlns:a16="http://schemas.microsoft.com/office/drawing/2014/main" id="{9BA1BC9F-5B8B-AA2B-533D-FB61583EC008}"/>
              </a:ext>
            </a:extLst>
          </p:cNvPr>
          <p:cNvSpPr txBox="1"/>
          <p:nvPr/>
        </p:nvSpPr>
        <p:spPr>
          <a:xfrm>
            <a:off x="446273" y="3455180"/>
            <a:ext cx="1922190" cy="276999"/>
          </a:xfrm>
          <a:prstGeom prst="rect">
            <a:avLst/>
          </a:prstGeom>
          <a:noFill/>
        </p:spPr>
        <p:txBody>
          <a:bodyPr wrap="square" lIns="91440" tIns="45720" rIns="91440" bIns="45720" rtlCol="0" anchor="t">
            <a:spAutoFit/>
          </a:bodyPr>
          <a:lstStyle/>
          <a:p>
            <a:r>
              <a:rPr lang="en-US" sz="1200" b="1" dirty="0" err="1">
                <a:solidFill>
                  <a:schemeClr val="tx1">
                    <a:lumMod val="50000"/>
                    <a:lumOff val="50000"/>
                  </a:schemeClr>
                </a:solidFill>
                <a:latin typeface="Arial"/>
                <a:cs typeface="Arial"/>
              </a:rPr>
              <a:t>Seu</a:t>
            </a:r>
            <a:r>
              <a:rPr lang="en-US" sz="1200" b="1" dirty="0">
                <a:solidFill>
                  <a:schemeClr val="tx1">
                    <a:lumMod val="50000"/>
                    <a:lumOff val="50000"/>
                  </a:schemeClr>
                </a:solidFill>
                <a:latin typeface="Arial"/>
                <a:cs typeface="Arial"/>
              </a:rPr>
              <a:t> </a:t>
            </a:r>
            <a:r>
              <a:rPr lang="en-US" sz="1200" b="1" dirty="0" err="1">
                <a:solidFill>
                  <a:schemeClr val="tx1">
                    <a:lumMod val="50000"/>
                    <a:lumOff val="50000"/>
                  </a:schemeClr>
                </a:solidFill>
                <a:latin typeface="Arial"/>
                <a:cs typeface="Arial"/>
              </a:rPr>
              <a:t>nível</a:t>
            </a:r>
            <a:r>
              <a:rPr lang="en-US" sz="1200" b="1" dirty="0">
                <a:solidFill>
                  <a:schemeClr val="tx1">
                    <a:lumMod val="50000"/>
                    <a:lumOff val="50000"/>
                  </a:schemeClr>
                </a:solidFill>
                <a:latin typeface="Arial"/>
                <a:cs typeface="Arial"/>
              </a:rPr>
              <a:t> de </a:t>
            </a:r>
            <a:r>
              <a:rPr lang="en-US" sz="1200" b="1" dirty="0" err="1">
                <a:solidFill>
                  <a:schemeClr val="tx1">
                    <a:lumMod val="50000"/>
                    <a:lumOff val="50000"/>
                  </a:schemeClr>
                </a:solidFill>
                <a:latin typeface="Arial"/>
                <a:cs typeface="Arial"/>
              </a:rPr>
              <a:t>desconto</a:t>
            </a:r>
            <a:endParaRPr lang="en-US" sz="1200" b="1" dirty="0">
              <a:solidFill>
                <a:schemeClr val="tx1">
                  <a:lumMod val="50000"/>
                  <a:lumOff val="50000"/>
                </a:schemeClr>
              </a:solidFill>
              <a:latin typeface="Arial"/>
              <a:cs typeface="Arial"/>
            </a:endParaRPr>
          </a:p>
        </p:txBody>
      </p:sp>
      <p:cxnSp>
        <p:nvCxnSpPr>
          <p:cNvPr id="23" name="Straight Connector 22">
            <a:extLst>
              <a:ext uri="{FF2B5EF4-FFF2-40B4-BE49-F238E27FC236}">
                <a16:creationId xmlns:a16="http://schemas.microsoft.com/office/drawing/2014/main" id="{1058127E-40EE-8634-D906-84941784D236}"/>
              </a:ext>
            </a:extLst>
          </p:cNvPr>
          <p:cNvCxnSpPr>
            <a:cxnSpLocks/>
          </p:cNvCxnSpPr>
          <p:nvPr/>
        </p:nvCxnSpPr>
        <p:spPr>
          <a:xfrm>
            <a:off x="2627732" y="3754719"/>
            <a:ext cx="620196"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70308D-2EDB-9413-A1D1-6F2F310B3695}"/>
              </a:ext>
            </a:extLst>
          </p:cNvPr>
          <p:cNvCxnSpPr>
            <a:cxnSpLocks/>
          </p:cNvCxnSpPr>
          <p:nvPr/>
        </p:nvCxnSpPr>
        <p:spPr>
          <a:xfrm>
            <a:off x="4085529" y="3754719"/>
            <a:ext cx="620196"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DA70E3-2F38-CB14-6B4B-189C19CA30A9}"/>
              </a:ext>
            </a:extLst>
          </p:cNvPr>
          <p:cNvCxnSpPr>
            <a:cxnSpLocks/>
          </p:cNvCxnSpPr>
          <p:nvPr/>
        </p:nvCxnSpPr>
        <p:spPr>
          <a:xfrm>
            <a:off x="5420498" y="3754719"/>
            <a:ext cx="1111594"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29C47B-24C6-12B4-B311-44C811EC47B7}"/>
              </a:ext>
            </a:extLst>
          </p:cNvPr>
          <p:cNvCxnSpPr>
            <a:cxnSpLocks/>
          </p:cNvCxnSpPr>
          <p:nvPr/>
        </p:nvCxnSpPr>
        <p:spPr>
          <a:xfrm>
            <a:off x="6918136" y="3754719"/>
            <a:ext cx="1496295" cy="0"/>
          </a:xfrm>
          <a:prstGeom prst="line">
            <a:avLst/>
          </a:prstGeom>
          <a:ln w="12700">
            <a:solidFill>
              <a:srgbClr val="E0A32C"/>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DD6A59DC-AFC9-D196-481A-4A67BC9A43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449" y="4702771"/>
            <a:ext cx="875101" cy="242111"/>
          </a:xfrm>
          <a:prstGeom prst="rect">
            <a:avLst/>
          </a:prstGeom>
        </p:spPr>
      </p:pic>
    </p:spTree>
    <p:extLst>
      <p:ext uri="{BB962C8B-B14F-4D97-AF65-F5344CB8AC3E}">
        <p14:creationId xmlns:p14="http://schemas.microsoft.com/office/powerpoint/2010/main" val="199304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06DBCB-4085-7111-4DB5-48BC0D4FC39E}"/>
              </a:ext>
            </a:extLst>
          </p:cNvPr>
          <p:cNvSpPr txBox="1"/>
          <p:nvPr/>
        </p:nvSpPr>
        <p:spPr>
          <a:xfrm>
            <a:off x="427451" y="1292692"/>
            <a:ext cx="3625553" cy="3293209"/>
          </a:xfrm>
          <a:prstGeom prst="rect">
            <a:avLst/>
          </a:prstGeom>
          <a:noFill/>
          <a:ln>
            <a:noFill/>
          </a:ln>
          <a:effectLst/>
        </p:spPr>
        <p:txBody>
          <a:bodyPr wrap="square" lIns="91440" tIns="45720" rIns="91440" bIns="45720" rtlCol="0" anchor="t">
            <a:spAutoFit/>
          </a:bodyPr>
          <a:lstStyle/>
          <a:p>
            <a:pPr algn="l" defTabSz="128565" rtl="0"/>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Construa</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e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mantenha</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uma</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equipe </a:t>
            </a:r>
            <a:r>
              <a:rPr lang="en-US" sz="16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sólida</a:t>
            </a:r>
            <a:r>
              <a:rPr lang="en-US" sz="16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de </a:t>
            </a:r>
            <a:r>
              <a:rPr lang="en-US" sz="16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Supervisores</a:t>
            </a:r>
            <a:r>
              <a:rPr lang="en-US" sz="16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a:t>
            </a:r>
          </a:p>
          <a:p>
            <a:pPr algn="l" defTabSz="128565" rtl="0"/>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sz="16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Ganhe</a:t>
            </a:r>
            <a:r>
              <a:rPr lang="en-US" sz="16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de 1% a 5% </a:t>
            </a:r>
            <a:r>
              <a:rPr lang="en-US" sz="16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sobre</a:t>
            </a:r>
            <a:r>
              <a:rPr lang="en-US" sz="16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as </a:t>
            </a:r>
            <a:r>
              <a:rPr lang="en-US" sz="16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vendas</a:t>
            </a:r>
            <a:r>
              <a:rPr lang="en-US" sz="16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dos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três</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primeiros</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níveis</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de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Supervisores</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Ativos</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abaixo</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 de </a:t>
            </a:r>
            <a:r>
              <a:rPr lang="en-US" sz="1600" kern="1200" dirty="0" err="1">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você</a:t>
            </a:r>
            <a:r>
              <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rPr>
              <a:t>.</a:t>
            </a:r>
          </a:p>
          <a:p>
            <a:pPr algn="l" defTabSz="128565" rtl="0"/>
            <a:endParaRPr lang="en-US" sz="1600" kern="1200" dirty="0">
              <a:solidFill>
                <a:schemeClr val="tx1">
                  <a:lumMod val="50000"/>
                  <a:lumOff val="50000"/>
                </a:schemeClr>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sz="1600" kern="1200" dirty="0">
                <a:solidFill>
                  <a:schemeClr val="tx1">
                    <a:lumMod val="50000"/>
                    <a:lumOff val="50000"/>
                  </a:schemeClr>
                </a:solidFill>
                <a:latin typeface="Arial"/>
                <a:ea typeface="Helvetica Neue Condensed" panose="02000503000000020004" pitchFamily="2" charset="0"/>
                <a:cs typeface="Arial"/>
              </a:rPr>
              <a:t>Leva </a:t>
            </a:r>
            <a:r>
              <a:rPr lang="en-US" sz="1600" b="1" kern="1200" dirty="0">
                <a:solidFill>
                  <a:srgbClr val="42A046"/>
                </a:solidFill>
                <a:latin typeface="Arial"/>
                <a:ea typeface="Helvetica Neue Condensed" panose="02000503000000020004" pitchFamily="2" charset="0"/>
                <a:cs typeface="Arial"/>
              </a:rPr>
              <a:t>tempo, </a:t>
            </a:r>
            <a:r>
              <a:rPr lang="en-US" sz="1600" b="1" kern="1200" dirty="0" err="1">
                <a:solidFill>
                  <a:srgbClr val="42A046"/>
                </a:solidFill>
                <a:latin typeface="Arial"/>
                <a:ea typeface="Helvetica Neue Condensed" panose="02000503000000020004" pitchFamily="2" charset="0"/>
                <a:cs typeface="Arial"/>
              </a:rPr>
              <a:t>consistência</a:t>
            </a:r>
            <a:r>
              <a:rPr lang="en-US" sz="1600" b="1" kern="1200" dirty="0">
                <a:solidFill>
                  <a:srgbClr val="42A046"/>
                </a:solidFill>
                <a:latin typeface="Arial"/>
                <a:ea typeface="Helvetica Neue Condensed" panose="02000503000000020004" pitchFamily="2" charset="0"/>
                <a:cs typeface="Arial"/>
              </a:rPr>
              <a:t> e </a:t>
            </a:r>
            <a:br>
              <a:rPr lang="en-US" sz="1600" b="1" kern="1200" dirty="0">
                <a:latin typeface="Arial"/>
                <a:ea typeface="Helvetica Neue Condensed" panose="02000503000000020004" pitchFamily="2" charset="0"/>
                <a:cs typeface="Arial"/>
              </a:rPr>
            </a:br>
            <a:r>
              <a:rPr lang="en-US" sz="1600" b="1" kern="1200" dirty="0" err="1">
                <a:solidFill>
                  <a:srgbClr val="42A046"/>
                </a:solidFill>
                <a:latin typeface="Arial"/>
                <a:ea typeface="Helvetica Neue Condensed" panose="02000503000000020004" pitchFamily="2" charset="0"/>
                <a:cs typeface="Arial"/>
              </a:rPr>
              <a:t>dedicação</a:t>
            </a:r>
            <a:r>
              <a:rPr lang="en-US" sz="1600" b="1" kern="1200" dirty="0">
                <a:solidFill>
                  <a:srgbClr val="42A046"/>
                </a:solidFill>
                <a:latin typeface="Arial"/>
                <a:ea typeface="Helvetica Neue Condensed" panose="02000503000000020004" pitchFamily="2" charset="0"/>
                <a:cs typeface="Arial"/>
              </a:rPr>
              <a:t>.</a:t>
            </a:r>
          </a:p>
          <a:p>
            <a:pPr algn="l" defTabSz="128565"/>
            <a:endParaRPr lang="en-US" sz="16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a:r>
              <a:rPr lang="en-US" sz="1600" kern="1200" dirty="0" err="1">
                <a:solidFill>
                  <a:schemeClr val="tx1">
                    <a:lumMod val="50000"/>
                    <a:lumOff val="50000"/>
                  </a:schemeClr>
                </a:solidFill>
                <a:latin typeface="Arial" panose="020B0604020202020204" pitchFamily="34" charset="0"/>
                <a:cs typeface="Arial" panose="020B0604020202020204" pitchFamily="34" charset="0"/>
              </a:rPr>
              <a:t>Nem</a:t>
            </a:r>
            <a:r>
              <a:rPr lang="en-US" sz="1600" kern="1200" dirty="0">
                <a:solidFill>
                  <a:schemeClr val="tx1">
                    <a:lumMod val="50000"/>
                    <a:lumOff val="50000"/>
                  </a:schemeClr>
                </a:solidFill>
                <a:latin typeface="Arial" panose="020B0604020202020204" pitchFamily="34"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cs typeface="Arial" panose="020B0604020202020204" pitchFamily="34" charset="0"/>
              </a:rPr>
              <a:t>todos</a:t>
            </a:r>
            <a:r>
              <a:rPr lang="en-US" sz="1600" kern="1200" dirty="0">
                <a:solidFill>
                  <a:schemeClr val="tx1">
                    <a:lumMod val="50000"/>
                    <a:lumOff val="50000"/>
                  </a:schemeClr>
                </a:solidFill>
                <a:latin typeface="Arial" panose="020B0604020202020204" pitchFamily="34"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cs typeface="Arial" panose="020B0604020202020204" pitchFamily="34" charset="0"/>
              </a:rPr>
              <a:t>os</a:t>
            </a:r>
            <a:r>
              <a:rPr lang="en-US" sz="1600" kern="1200" dirty="0">
                <a:solidFill>
                  <a:schemeClr val="tx1">
                    <a:lumMod val="50000"/>
                    <a:lumOff val="50000"/>
                  </a:schemeClr>
                </a:solidFill>
                <a:latin typeface="Arial" panose="020B0604020202020204" pitchFamily="34"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cs typeface="Arial" panose="020B0604020202020204" pitchFamily="34" charset="0"/>
              </a:rPr>
              <a:t>Distribuidores</a:t>
            </a:r>
            <a:r>
              <a:rPr lang="en-US" sz="1600" kern="1200" dirty="0">
                <a:solidFill>
                  <a:schemeClr val="tx1">
                    <a:lumMod val="50000"/>
                    <a:lumOff val="50000"/>
                  </a:schemeClr>
                </a:solidFill>
                <a:latin typeface="Arial" panose="020B0604020202020204" pitchFamily="34"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cs typeface="Arial" panose="020B0604020202020204" pitchFamily="34" charset="0"/>
              </a:rPr>
              <a:t>Independentes</a:t>
            </a:r>
            <a:r>
              <a:rPr lang="en-US" sz="1600" kern="1200" dirty="0">
                <a:solidFill>
                  <a:schemeClr val="tx1">
                    <a:lumMod val="50000"/>
                    <a:lumOff val="50000"/>
                  </a:schemeClr>
                </a:solidFill>
                <a:latin typeface="Arial" panose="020B0604020202020204" pitchFamily="34" charset="0"/>
                <a:cs typeface="Arial" panose="020B0604020202020204" pitchFamily="34" charset="0"/>
              </a:rPr>
              <a:t> se </a:t>
            </a:r>
            <a:r>
              <a:rPr lang="en-US" sz="1600" kern="1200" dirty="0" err="1">
                <a:solidFill>
                  <a:schemeClr val="tx1">
                    <a:lumMod val="50000"/>
                    <a:lumOff val="50000"/>
                  </a:schemeClr>
                </a:solidFill>
                <a:latin typeface="Arial" panose="020B0604020202020204" pitchFamily="34" charset="0"/>
                <a:cs typeface="Arial" panose="020B0604020202020204" pitchFamily="34" charset="0"/>
              </a:rPr>
              <a:t>tornarão</a:t>
            </a:r>
            <a:r>
              <a:rPr lang="en-US" sz="1600" kern="1200" dirty="0">
                <a:solidFill>
                  <a:schemeClr val="tx1">
                    <a:lumMod val="50000"/>
                    <a:lumOff val="50000"/>
                  </a:schemeClr>
                </a:solidFill>
                <a:latin typeface="Arial" panose="020B0604020202020204" pitchFamily="34" charset="0"/>
                <a:cs typeface="Arial" panose="020B0604020202020204" pitchFamily="34" charset="0"/>
              </a:rPr>
              <a:t> </a:t>
            </a:r>
            <a:r>
              <a:rPr lang="en-US" sz="1600" kern="1200" dirty="0" err="1">
                <a:solidFill>
                  <a:schemeClr val="tx1">
                    <a:lumMod val="50000"/>
                    <a:lumOff val="50000"/>
                  </a:schemeClr>
                </a:solidFill>
                <a:latin typeface="Arial" panose="020B0604020202020204" pitchFamily="34" charset="0"/>
                <a:cs typeface="Arial" panose="020B0604020202020204" pitchFamily="34" charset="0"/>
              </a:rPr>
              <a:t>Supervisores</a:t>
            </a:r>
            <a:r>
              <a:rPr lang="en-US" sz="1600" kern="1200" dirty="0">
                <a:solidFill>
                  <a:schemeClr val="tx1">
                    <a:lumMod val="50000"/>
                    <a:lumOff val="50000"/>
                  </a:schemeClr>
                </a:solidFill>
                <a:latin typeface="Arial" panose="020B0604020202020204" pitchFamily="34" charset="0"/>
                <a:cs typeface="Arial" panose="020B0604020202020204" pitchFamily="34" charset="0"/>
              </a:rPr>
              <a:t>.</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C92849A-37AD-93DE-BD38-78F7D1D440A0}"/>
              </a:ext>
            </a:extLst>
          </p:cNvPr>
          <p:cNvSpPr/>
          <p:nvPr/>
        </p:nvSpPr>
        <p:spPr>
          <a:xfrm>
            <a:off x="0" y="-10159"/>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3" name="Rectangle 2">
            <a:extLst>
              <a:ext uri="{FF2B5EF4-FFF2-40B4-BE49-F238E27FC236}">
                <a16:creationId xmlns:a16="http://schemas.microsoft.com/office/drawing/2014/main" id="{ADB71F9E-36FC-876A-DF77-0C14156D66C4}"/>
              </a:ext>
            </a:extLst>
          </p:cNvPr>
          <p:cNvSpPr/>
          <p:nvPr/>
        </p:nvSpPr>
        <p:spPr>
          <a:xfrm>
            <a:off x="394118" y="4560090"/>
            <a:ext cx="3557281" cy="495755"/>
          </a:xfrm>
          <a:prstGeom prst="rect">
            <a:avLst/>
          </a:prstGeom>
        </p:spPr>
        <p:txBody>
          <a:bodyPr wrap="square" lIns="64244" tIns="32120" rIns="64244" bIns="32120">
            <a:spAutoFit/>
          </a:bodyPr>
          <a:lstStyle/>
          <a:p>
            <a:pPr defTabSz="1167493"/>
            <a:r>
              <a:rPr lang="en-US" altLang="en-US" sz="700" b="1">
                <a:solidFill>
                  <a:schemeClr val="bg1"/>
                </a:solidFill>
                <a:latin typeface="Arial" panose="020B0604020202020204" pitchFamily="34" charset="0"/>
                <a:cs typeface="Arial" panose="020B0604020202020204" pitchFamily="34" charset="0"/>
              </a:rPr>
              <a:t>Hypothetical Example. </a:t>
            </a:r>
            <a:r>
              <a:rPr lang="en-US" sz="700" b="1">
                <a:solidFill>
                  <a:schemeClr val="bg1"/>
                </a:solidFill>
                <a:latin typeface="Arial" panose="020B0604020202020204" pitchFamily="34" charset="0"/>
                <a:cs typeface="Arial" panose="020B0604020202020204" pitchFamily="34" charset="0"/>
              </a:rPr>
              <a:t>Royalties and Production Bonuses are received </a:t>
            </a:r>
          </a:p>
          <a:p>
            <a:pPr defTabSz="1167493"/>
            <a:r>
              <a:rPr lang="en-US" sz="700" b="1">
                <a:solidFill>
                  <a:schemeClr val="bg1"/>
                </a:solidFill>
                <a:latin typeface="Arial" panose="020B0604020202020204" pitchFamily="34" charset="0"/>
                <a:cs typeface="Arial" panose="020B0604020202020204" pitchFamily="34" charset="0"/>
              </a:rPr>
              <a:t>by those at the higher levels of the Sales &amp; Marketing Plan and are not typical. </a:t>
            </a:r>
          </a:p>
          <a:p>
            <a:pPr defTabSz="1167493"/>
            <a:r>
              <a:rPr lang="en-US" sz="700" b="1">
                <a:solidFill>
                  <a:schemeClr val="bg1"/>
                </a:solidFill>
                <a:latin typeface="Arial" panose="020B0604020202020204" pitchFamily="34" charset="0"/>
                <a:cs typeface="Arial" panose="020B0604020202020204" pitchFamily="34" charset="0"/>
              </a:rPr>
              <a:t>Most distributors who earn make a little extra money.  Refer to Herbalife.com/SAGC for more information</a:t>
            </a:r>
          </a:p>
        </p:txBody>
      </p:sp>
      <p:cxnSp>
        <p:nvCxnSpPr>
          <p:cNvPr id="7" name="Straight Connector 6">
            <a:extLst>
              <a:ext uri="{FF2B5EF4-FFF2-40B4-BE49-F238E27FC236}">
                <a16:creationId xmlns:a16="http://schemas.microsoft.com/office/drawing/2014/main" id="{FC4F71BD-8288-60F1-F97B-3E4A0A163574}"/>
              </a:ext>
            </a:extLst>
          </p:cNvPr>
          <p:cNvCxnSpPr>
            <a:cxnSpLocks/>
          </p:cNvCxnSpPr>
          <p:nvPr/>
        </p:nvCxnSpPr>
        <p:spPr>
          <a:xfrm>
            <a:off x="535821" y="1991306"/>
            <a:ext cx="2945503" cy="0"/>
          </a:xfrm>
          <a:prstGeom prst="line">
            <a:avLst/>
          </a:prstGeom>
          <a:ln w="9525">
            <a:solidFill>
              <a:srgbClr val="42A04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696085-01A2-273E-D31E-355941B92B47}"/>
              </a:ext>
            </a:extLst>
          </p:cNvPr>
          <p:cNvCxnSpPr>
            <a:cxnSpLocks/>
          </p:cNvCxnSpPr>
          <p:nvPr/>
        </p:nvCxnSpPr>
        <p:spPr>
          <a:xfrm>
            <a:off x="535821" y="2972508"/>
            <a:ext cx="2890935" cy="0"/>
          </a:xfrm>
          <a:prstGeom prst="line">
            <a:avLst/>
          </a:prstGeom>
          <a:ln w="9525">
            <a:solidFill>
              <a:srgbClr val="42A04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FD1A0F-63FF-F86B-16E9-1B85375C16CD}"/>
              </a:ext>
            </a:extLst>
          </p:cNvPr>
          <p:cNvSpPr txBox="1"/>
          <p:nvPr/>
        </p:nvSpPr>
        <p:spPr>
          <a:xfrm>
            <a:off x="486727" y="316090"/>
            <a:ext cx="3043689" cy="584775"/>
          </a:xfrm>
          <a:prstGeom prst="rect">
            <a:avLst/>
          </a:prstGeom>
          <a:noFill/>
        </p:spPr>
        <p:txBody>
          <a:bodyPr wrap="square" lIns="0" tIns="0" rIns="0" bIns="0" rtlCol="0">
            <a:spAutoFit/>
          </a:bodyPr>
          <a:lstStyle/>
          <a:p>
            <a:pPr algn="l" rtl="0"/>
            <a:r>
              <a:rPr lang="en-ID" sz="3800" b="1" spc="-150">
                <a:solidFill>
                  <a:srgbClr val="E5FFC5"/>
                </a:solidFill>
                <a:latin typeface="Arial Black" panose="020B0604020202020204" pitchFamily="34" charset="0"/>
                <a:cs typeface="Arial Black" panose="020B0604020202020204" pitchFamily="34" charset="0"/>
              </a:rPr>
              <a:t>Royalties</a:t>
            </a:r>
          </a:p>
        </p:txBody>
      </p:sp>
      <p:sp>
        <p:nvSpPr>
          <p:cNvPr id="24" name="TextBox 23">
            <a:extLst>
              <a:ext uri="{FF2B5EF4-FFF2-40B4-BE49-F238E27FC236}">
                <a16:creationId xmlns:a16="http://schemas.microsoft.com/office/drawing/2014/main" id="{63CAB5E1-95A0-D88C-9985-B5763E761504}"/>
              </a:ext>
            </a:extLst>
          </p:cNvPr>
          <p:cNvSpPr txBox="1"/>
          <p:nvPr/>
        </p:nvSpPr>
        <p:spPr>
          <a:xfrm>
            <a:off x="418950" y="4494341"/>
            <a:ext cx="4383223" cy="553998"/>
          </a:xfrm>
          <a:prstGeom prst="rect">
            <a:avLst/>
          </a:prstGeom>
          <a:noFill/>
        </p:spPr>
        <p:txBody>
          <a:bodyPr wrap="square" lIns="91440" tIns="45720" rIns="91440" bIns="45720" anchor="t">
            <a:spAutoFit/>
          </a:bodyPr>
          <a:lstStyle/>
          <a:p>
            <a:pPr defTabSz="1167493"/>
            <a:r>
              <a:rPr lang="pt-BR" altLang="en-US" sz="750" dirty="0">
                <a:solidFill>
                  <a:schemeClr val="tx1">
                    <a:lumMod val="50000"/>
                    <a:lumOff val="50000"/>
                  </a:schemeClr>
                </a:solidFill>
                <a:latin typeface="Arial"/>
                <a:cs typeface="Arial"/>
              </a:rPr>
              <a:t>*Ganhar royalties requer a construção de uma grande equipe de construtores de negócios que vendem produtos consistentemente aos clientes. Isso não é típico de todos os distribuidores e exige muito trabalho, habilidade e dedicação. Consulte a Declaração de Ganhos Médios Brutos em myherbalife.com.br</a:t>
            </a:r>
            <a:endParaRPr lang="en-US" sz="750" dirty="0">
              <a:solidFill>
                <a:schemeClr val="tx1">
                  <a:lumMod val="50000"/>
                  <a:lumOff val="50000"/>
                </a:schemeClr>
              </a:solidFill>
              <a:latin typeface="Arial"/>
              <a:cs typeface="Arial"/>
            </a:endParaRPr>
          </a:p>
        </p:txBody>
      </p:sp>
      <p:sp>
        <p:nvSpPr>
          <p:cNvPr id="25" name="Oval 24">
            <a:extLst>
              <a:ext uri="{FF2B5EF4-FFF2-40B4-BE49-F238E27FC236}">
                <a16:creationId xmlns:a16="http://schemas.microsoft.com/office/drawing/2014/main" id="{FDC7E157-8351-76D0-8797-2CE1DECD3C43}"/>
              </a:ext>
            </a:extLst>
          </p:cNvPr>
          <p:cNvSpPr>
            <a:spLocks noChangeAspect="1"/>
          </p:cNvSpPr>
          <p:nvPr/>
        </p:nvSpPr>
        <p:spPr>
          <a:xfrm>
            <a:off x="5047479" y="1349776"/>
            <a:ext cx="1145192" cy="1152196"/>
          </a:xfrm>
          <a:prstGeom prst="ellipse">
            <a:avLst/>
          </a:prstGeom>
          <a:solidFill>
            <a:srgbClr val="E0A53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CA5EC36-EBE5-4332-EFF9-A52911129B5E}"/>
              </a:ext>
            </a:extLst>
          </p:cNvPr>
          <p:cNvSpPr txBox="1"/>
          <p:nvPr/>
        </p:nvSpPr>
        <p:spPr>
          <a:xfrm>
            <a:off x="5149084" y="1697968"/>
            <a:ext cx="953156" cy="461665"/>
          </a:xfrm>
          <a:prstGeom prst="rect">
            <a:avLst/>
          </a:prstGeom>
          <a:noFill/>
        </p:spPr>
        <p:txBody>
          <a:bodyPr wrap="square">
            <a:spAutoFit/>
          </a:bodyPr>
          <a:lstStyle/>
          <a:p>
            <a:pPr algn="ctr" defTabSz="128565" rtl="0"/>
            <a:r>
              <a:rPr lang="en-US" sz="12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Nível</a:t>
            </a:r>
            <a:r>
              <a:rPr lang="en-US" sz="12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1</a:t>
            </a:r>
          </a:p>
          <a:p>
            <a:pPr algn="ctr" defTabSz="128565" rtl="0"/>
            <a:r>
              <a:rPr lang="en-US" sz="1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Supervisor</a:t>
            </a:r>
          </a:p>
        </p:txBody>
      </p:sp>
      <p:sp>
        <p:nvSpPr>
          <p:cNvPr id="27" name="Oval 26">
            <a:extLst>
              <a:ext uri="{FF2B5EF4-FFF2-40B4-BE49-F238E27FC236}">
                <a16:creationId xmlns:a16="http://schemas.microsoft.com/office/drawing/2014/main" id="{F451332D-6158-6A15-CE67-2460DCC3CEF5}"/>
              </a:ext>
            </a:extLst>
          </p:cNvPr>
          <p:cNvSpPr>
            <a:spLocks noChangeAspect="1"/>
          </p:cNvSpPr>
          <p:nvPr/>
        </p:nvSpPr>
        <p:spPr>
          <a:xfrm>
            <a:off x="5055099" y="2615118"/>
            <a:ext cx="1145192" cy="1152196"/>
          </a:xfrm>
          <a:prstGeom prst="ellipse">
            <a:avLst/>
          </a:prstGeom>
          <a:solidFill>
            <a:srgbClr val="4286B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8B24C2C-EC0A-AC68-941A-0CD0BB494035}"/>
              </a:ext>
            </a:extLst>
          </p:cNvPr>
          <p:cNvSpPr txBox="1"/>
          <p:nvPr/>
        </p:nvSpPr>
        <p:spPr>
          <a:xfrm>
            <a:off x="5179210" y="2972508"/>
            <a:ext cx="918280" cy="461665"/>
          </a:xfrm>
          <a:prstGeom prst="rect">
            <a:avLst/>
          </a:prstGeom>
          <a:noFill/>
        </p:spPr>
        <p:txBody>
          <a:bodyPr wrap="square">
            <a:spAutoFit/>
          </a:bodyPr>
          <a:lstStyle/>
          <a:p>
            <a:pPr algn="ctr" defTabSz="128565" rtl="0"/>
            <a:r>
              <a:rPr lang="en-US" sz="12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Nível</a:t>
            </a:r>
            <a:r>
              <a:rPr lang="en-US" sz="12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2</a:t>
            </a:r>
          </a:p>
          <a:p>
            <a:pPr algn="ctr" defTabSz="128565" rtl="0"/>
            <a:r>
              <a:rPr lang="en-US" sz="1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Supervisor</a:t>
            </a:r>
          </a:p>
        </p:txBody>
      </p:sp>
      <p:sp>
        <p:nvSpPr>
          <p:cNvPr id="30" name="Oval 29">
            <a:extLst>
              <a:ext uri="{FF2B5EF4-FFF2-40B4-BE49-F238E27FC236}">
                <a16:creationId xmlns:a16="http://schemas.microsoft.com/office/drawing/2014/main" id="{6E7975F4-FA97-A4D4-3912-3D5EBF67D6F9}"/>
              </a:ext>
            </a:extLst>
          </p:cNvPr>
          <p:cNvSpPr>
            <a:spLocks noChangeAspect="1"/>
          </p:cNvSpPr>
          <p:nvPr/>
        </p:nvSpPr>
        <p:spPr>
          <a:xfrm>
            <a:off x="5047479" y="3871451"/>
            <a:ext cx="1145192" cy="1152196"/>
          </a:xfrm>
          <a:prstGeom prst="ellipse">
            <a:avLst/>
          </a:prstGeom>
          <a:solidFill>
            <a:srgbClr val="26643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8340F4D-79ED-1F77-723F-471CA8866FE0}"/>
              </a:ext>
            </a:extLst>
          </p:cNvPr>
          <p:cNvSpPr txBox="1"/>
          <p:nvPr/>
        </p:nvSpPr>
        <p:spPr>
          <a:xfrm>
            <a:off x="5152623" y="4238026"/>
            <a:ext cx="950134" cy="461665"/>
          </a:xfrm>
          <a:prstGeom prst="rect">
            <a:avLst/>
          </a:prstGeom>
          <a:noFill/>
        </p:spPr>
        <p:txBody>
          <a:bodyPr wrap="square">
            <a:spAutoFit/>
          </a:bodyPr>
          <a:lstStyle/>
          <a:p>
            <a:pPr algn="ctr" defTabSz="128565" rtl="0"/>
            <a:r>
              <a:rPr lang="en-US" sz="12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Nível</a:t>
            </a:r>
            <a:r>
              <a:rPr lang="en-US" sz="12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3</a:t>
            </a:r>
          </a:p>
          <a:p>
            <a:pPr algn="ctr" defTabSz="128565" rtl="0"/>
            <a:r>
              <a:rPr lang="en-US" sz="1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Supervisor</a:t>
            </a:r>
          </a:p>
        </p:txBody>
      </p:sp>
      <p:pic>
        <p:nvPicPr>
          <p:cNvPr id="35" name="Picture 34" descr="A group of people posing for a photo&#10;&#10;Description automatically generated">
            <a:extLst>
              <a:ext uri="{FF2B5EF4-FFF2-40B4-BE49-F238E27FC236}">
                <a16:creationId xmlns:a16="http://schemas.microsoft.com/office/drawing/2014/main" id="{F7AE8BD9-996E-1908-F3D1-190B0EC26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3941" y="1292692"/>
            <a:ext cx="1772986" cy="1181993"/>
          </a:xfrm>
          <a:prstGeom prst="rect">
            <a:avLst/>
          </a:prstGeom>
        </p:spPr>
      </p:pic>
      <p:pic>
        <p:nvPicPr>
          <p:cNvPr id="36" name="Picture 35" descr="A group of people posing for a photo&#10;&#10;Description automatically generated">
            <a:extLst>
              <a:ext uri="{FF2B5EF4-FFF2-40B4-BE49-F238E27FC236}">
                <a16:creationId xmlns:a16="http://schemas.microsoft.com/office/drawing/2014/main" id="{60D81421-EB0F-96F0-AE70-CC911EEEF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8738" y="2590268"/>
            <a:ext cx="2013645" cy="1201895"/>
          </a:xfrm>
          <a:prstGeom prst="rect">
            <a:avLst/>
          </a:prstGeom>
        </p:spPr>
      </p:pic>
      <p:pic>
        <p:nvPicPr>
          <p:cNvPr id="33" name="Picture 32" descr="A group of people standing together&#10;&#10;Description automatically generated with medium confidence">
            <a:extLst>
              <a:ext uri="{FF2B5EF4-FFF2-40B4-BE49-F238E27FC236}">
                <a16:creationId xmlns:a16="http://schemas.microsoft.com/office/drawing/2014/main" id="{31407ACF-E4B7-5E90-73D2-76AB4CC162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2894" y="3872659"/>
            <a:ext cx="2953091" cy="1276596"/>
          </a:xfrm>
          <a:prstGeom prst="rect">
            <a:avLst/>
          </a:prstGeom>
        </p:spPr>
      </p:pic>
      <p:cxnSp>
        <p:nvCxnSpPr>
          <p:cNvPr id="4" name="Straight Connector 3">
            <a:extLst>
              <a:ext uri="{FF2B5EF4-FFF2-40B4-BE49-F238E27FC236}">
                <a16:creationId xmlns:a16="http://schemas.microsoft.com/office/drawing/2014/main" id="{20A5E079-50B8-9F69-4C73-05A4C47C8F6D}"/>
              </a:ext>
            </a:extLst>
          </p:cNvPr>
          <p:cNvCxnSpPr>
            <a:cxnSpLocks/>
          </p:cNvCxnSpPr>
          <p:nvPr/>
        </p:nvCxnSpPr>
        <p:spPr>
          <a:xfrm>
            <a:off x="535821" y="3691801"/>
            <a:ext cx="2890935" cy="0"/>
          </a:xfrm>
          <a:prstGeom prst="line">
            <a:avLst/>
          </a:prstGeom>
          <a:ln w="9525">
            <a:solidFill>
              <a:srgbClr val="42A0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5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73">
            <a:extLst>
              <a:ext uri="{FF2B5EF4-FFF2-40B4-BE49-F238E27FC236}">
                <a16:creationId xmlns:a16="http://schemas.microsoft.com/office/drawing/2014/main" id="{EDA36D65-ED71-8DFF-F5EC-7285527DF8F0}"/>
              </a:ext>
            </a:extLst>
          </p:cNvPr>
          <p:cNvSpPr/>
          <p:nvPr/>
        </p:nvSpPr>
        <p:spPr>
          <a:xfrm>
            <a:off x="5701909" y="3724636"/>
            <a:ext cx="3031268" cy="470016"/>
          </a:xfrm>
          <a:prstGeom prst="roundRect">
            <a:avLst>
              <a:gd name="adj" fmla="val 18270"/>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2" name="Прямоугольник: скругленные углы 73">
            <a:extLst>
              <a:ext uri="{FF2B5EF4-FFF2-40B4-BE49-F238E27FC236}">
                <a16:creationId xmlns:a16="http://schemas.microsoft.com/office/drawing/2014/main" id="{2F93A2DE-87E6-AE66-EA19-393EBA653B7A}"/>
              </a:ext>
            </a:extLst>
          </p:cNvPr>
          <p:cNvSpPr/>
          <p:nvPr/>
        </p:nvSpPr>
        <p:spPr>
          <a:xfrm>
            <a:off x="5691132" y="2619126"/>
            <a:ext cx="3031268" cy="470016"/>
          </a:xfrm>
          <a:prstGeom prst="roundRect">
            <a:avLst>
              <a:gd name="adj" fmla="val 18270"/>
            </a:avLst>
          </a:prstGeom>
          <a:solidFill>
            <a:srgbClr val="428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55" name="Text Box 13">
            <a:extLst>
              <a:ext uri="{FF2B5EF4-FFF2-40B4-BE49-F238E27FC236}">
                <a16:creationId xmlns:a16="http://schemas.microsoft.com/office/drawing/2014/main" id="{067F79E1-7643-48B4-B205-703C13037A60}"/>
              </a:ext>
            </a:extLst>
          </p:cNvPr>
          <p:cNvSpPr txBox="1">
            <a:spLocks noChangeArrowheads="1"/>
          </p:cNvSpPr>
          <p:nvPr/>
        </p:nvSpPr>
        <p:spPr bwMode="auto">
          <a:xfrm>
            <a:off x="5624888" y="2679653"/>
            <a:ext cx="3144009" cy="349940"/>
          </a:xfrm>
          <a:prstGeom prst="rect">
            <a:avLst/>
          </a:prstGeom>
          <a:noFill/>
          <a:ln w="25400" algn="ctr">
            <a:no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80534" eaLnBrk="0">
              <a:defRPr sz="3413" b="1" kern="1200">
                <a:solidFill>
                  <a:srgbClr val="FFFFFF"/>
                </a:solidFill>
                <a:latin typeface="Calibri" pitchFamily="34" charset="0"/>
                <a:ea typeface="ヒラギノ角ゴ Pro W3"/>
                <a:cs typeface="ヒラギノ角ゴ Pro W3"/>
              </a:defRPr>
            </a:lvl1pPr>
            <a:lvl2pPr marL="742950" indent="-285750" algn="l" eaLnBrk="0">
              <a:defRPr>
                <a:solidFill>
                  <a:schemeClr val="tx1"/>
                </a:solidFill>
                <a:latin typeface="Arial" pitchFamily="34" charset="0"/>
              </a:defRPr>
            </a:lvl2pPr>
            <a:lvl3pPr marL="1143000" indent="-228600" algn="l" eaLnBrk="0">
              <a:defRPr>
                <a:solidFill>
                  <a:schemeClr val="tx1"/>
                </a:solidFill>
                <a:latin typeface="Arial" pitchFamily="34" charset="0"/>
              </a:defRPr>
            </a:lvl3pPr>
            <a:lvl4pPr marL="1600200" indent="-228600" algn="l" eaLnBrk="0">
              <a:defRPr>
                <a:solidFill>
                  <a:schemeClr val="tx1"/>
                </a:solidFill>
                <a:latin typeface="Arial" pitchFamily="34" charset="0"/>
              </a:defRPr>
            </a:lvl4pPr>
            <a:lvl5pPr marL="2057400" indent="-228600" algn="l" eaLnBrk="0">
              <a:defRPr>
                <a:solidFill>
                  <a:schemeClr val="tx1"/>
                </a:solidFill>
                <a:latin typeface="Arial" pitchFamily="34" charset="0"/>
              </a:defRPr>
            </a:lvl5pPr>
            <a:lvl6pPr marL="2514600" indent="-228600" eaLnBrk="0" fontAlgn="base">
              <a:spcBef>
                <a:spcPct val="0"/>
              </a:spcBef>
              <a:spcAft>
                <a:spcPct val="0"/>
              </a:spcAft>
              <a:defRPr>
                <a:solidFill>
                  <a:schemeClr val="tx1"/>
                </a:solidFill>
                <a:latin typeface="Arial" pitchFamily="34" charset="0"/>
              </a:defRPr>
            </a:lvl6pPr>
            <a:lvl7pPr marL="2971800" indent="-228600" eaLnBrk="0" fontAlgn="base">
              <a:spcBef>
                <a:spcPct val="0"/>
              </a:spcBef>
              <a:spcAft>
                <a:spcPct val="0"/>
              </a:spcAft>
              <a:defRPr>
                <a:solidFill>
                  <a:schemeClr val="tx1"/>
                </a:solidFill>
                <a:latin typeface="Arial" pitchFamily="34" charset="0"/>
              </a:defRPr>
            </a:lvl7pPr>
            <a:lvl8pPr marL="3429000" indent="-228600" eaLnBrk="0" fontAlgn="base">
              <a:spcBef>
                <a:spcPct val="0"/>
              </a:spcBef>
              <a:spcAft>
                <a:spcPct val="0"/>
              </a:spcAft>
              <a:defRPr>
                <a:solidFill>
                  <a:schemeClr val="tx1"/>
                </a:solidFill>
                <a:latin typeface="Arial" pitchFamily="34" charset="0"/>
              </a:defRPr>
            </a:lvl8pPr>
            <a:lvl9pPr marL="3886200" indent="-228600" eaLnBrk="0" fontAlgn="base">
              <a:spcBef>
                <a:spcPct val="0"/>
              </a:spcBef>
              <a:spcAft>
                <a:spcPct val="0"/>
              </a:spcAft>
              <a:defRPr>
                <a:solidFill>
                  <a:schemeClr val="tx1"/>
                </a:solidFill>
                <a:latin typeface="Arial" pitchFamily="34" charset="0"/>
              </a:defRPr>
            </a:lvl9pPr>
          </a:lstStyle>
          <a:p>
            <a:pPr algn="ctr" defTabSz="685248">
              <a:spcBef>
                <a:spcPts val="527"/>
              </a:spcBef>
              <a:defRPr sz="2200" b="1">
                <a:uFill>
                  <a:solidFill>
                    <a:srgbClr val="000000"/>
                  </a:solidFill>
                </a:uFill>
                <a:latin typeface="Arial"/>
                <a:ea typeface="Arial"/>
                <a:cs typeface="Arial"/>
                <a:sym typeface="Arial"/>
              </a:defRPr>
            </a:pPr>
            <a:r>
              <a:rPr lang="en-US" sz="2100" dirty="0">
                <a:solidFill>
                  <a:schemeClr val="bg1"/>
                </a:solidFill>
                <a:uFill>
                  <a:solidFill>
                    <a:srgbClr val="000000"/>
                  </a:solidFill>
                </a:uFill>
                <a:latin typeface="Arial" panose="020B0604020202020204" pitchFamily="34" charset="0"/>
                <a:cs typeface="Arial" panose="020B0604020202020204" pitchFamily="34" charset="0"/>
                <a:sym typeface="Arial"/>
              </a:rPr>
              <a:t>Supervisor de 2º </a:t>
            </a:r>
            <a:r>
              <a:rPr lang="en-US" sz="2100" dirty="0" err="1">
                <a:solidFill>
                  <a:schemeClr val="bg1"/>
                </a:solidFill>
                <a:uFill>
                  <a:solidFill>
                    <a:srgbClr val="000000"/>
                  </a:solidFill>
                </a:uFill>
                <a:latin typeface="Arial" panose="020B0604020202020204" pitchFamily="34" charset="0"/>
                <a:cs typeface="Arial" panose="020B0604020202020204" pitchFamily="34" charset="0"/>
                <a:sym typeface="Arial"/>
              </a:rPr>
              <a:t>Nível</a:t>
            </a:r>
            <a:r>
              <a:rPr lang="en-US" sz="2100" dirty="0">
                <a:solidFill>
                  <a:schemeClr val="bg1"/>
                </a:solidFill>
                <a:uFill>
                  <a:solidFill>
                    <a:srgbClr val="000000"/>
                  </a:solidFill>
                </a:uFill>
                <a:latin typeface="Arial" panose="020B0604020202020204" pitchFamily="34" charset="0"/>
                <a:cs typeface="Arial" panose="020B0604020202020204" pitchFamily="34" charset="0"/>
                <a:sym typeface="Arial"/>
              </a:rPr>
              <a:t>*</a:t>
            </a:r>
          </a:p>
        </p:txBody>
      </p:sp>
      <p:sp>
        <p:nvSpPr>
          <p:cNvPr id="57" name="Text Box 13">
            <a:extLst>
              <a:ext uri="{FF2B5EF4-FFF2-40B4-BE49-F238E27FC236}">
                <a16:creationId xmlns:a16="http://schemas.microsoft.com/office/drawing/2014/main" id="{E974AC52-AE33-42FD-AE7B-65C0DF8741A0}"/>
              </a:ext>
            </a:extLst>
          </p:cNvPr>
          <p:cNvSpPr txBox="1">
            <a:spLocks noChangeArrowheads="1"/>
          </p:cNvSpPr>
          <p:nvPr/>
        </p:nvSpPr>
        <p:spPr bwMode="auto">
          <a:xfrm>
            <a:off x="5622198" y="3799764"/>
            <a:ext cx="3171343" cy="340515"/>
          </a:xfrm>
          <a:prstGeom prst="rect">
            <a:avLst/>
          </a:prstGeom>
          <a:noFill/>
          <a:ln w="25400" algn="ctr">
            <a:no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80534" eaLnBrk="0">
              <a:defRPr sz="3413" b="1" kern="1200">
                <a:solidFill>
                  <a:srgbClr val="FFFFFF"/>
                </a:solidFill>
                <a:latin typeface="Calibri" pitchFamily="34" charset="0"/>
                <a:ea typeface="ヒラギノ角ゴ Pro W3"/>
                <a:cs typeface="ヒラギノ角ゴ Pro W3"/>
              </a:defRPr>
            </a:lvl1pPr>
            <a:lvl2pPr marL="742950" indent="-285750" algn="l" eaLnBrk="0">
              <a:defRPr>
                <a:solidFill>
                  <a:schemeClr val="tx1"/>
                </a:solidFill>
                <a:latin typeface="Arial" pitchFamily="34" charset="0"/>
              </a:defRPr>
            </a:lvl2pPr>
            <a:lvl3pPr marL="1143000" indent="-228600" algn="l" eaLnBrk="0">
              <a:defRPr>
                <a:solidFill>
                  <a:schemeClr val="tx1"/>
                </a:solidFill>
                <a:latin typeface="Arial" pitchFamily="34" charset="0"/>
              </a:defRPr>
            </a:lvl3pPr>
            <a:lvl4pPr marL="1600200" indent="-228600" algn="l" eaLnBrk="0">
              <a:defRPr>
                <a:solidFill>
                  <a:schemeClr val="tx1"/>
                </a:solidFill>
                <a:latin typeface="Arial" pitchFamily="34" charset="0"/>
              </a:defRPr>
            </a:lvl4pPr>
            <a:lvl5pPr marL="2057400" indent="-228600" algn="l" eaLnBrk="0">
              <a:defRPr>
                <a:solidFill>
                  <a:schemeClr val="tx1"/>
                </a:solidFill>
                <a:latin typeface="Arial" pitchFamily="34" charset="0"/>
              </a:defRPr>
            </a:lvl5pPr>
            <a:lvl6pPr marL="2514600" indent="-228600" eaLnBrk="0" fontAlgn="base">
              <a:spcBef>
                <a:spcPct val="0"/>
              </a:spcBef>
              <a:spcAft>
                <a:spcPct val="0"/>
              </a:spcAft>
              <a:defRPr>
                <a:solidFill>
                  <a:schemeClr val="tx1"/>
                </a:solidFill>
                <a:latin typeface="Arial" pitchFamily="34" charset="0"/>
              </a:defRPr>
            </a:lvl6pPr>
            <a:lvl7pPr marL="2971800" indent="-228600" eaLnBrk="0" fontAlgn="base">
              <a:spcBef>
                <a:spcPct val="0"/>
              </a:spcBef>
              <a:spcAft>
                <a:spcPct val="0"/>
              </a:spcAft>
              <a:defRPr>
                <a:solidFill>
                  <a:schemeClr val="tx1"/>
                </a:solidFill>
                <a:latin typeface="Arial" pitchFamily="34" charset="0"/>
              </a:defRPr>
            </a:lvl7pPr>
            <a:lvl8pPr marL="3429000" indent="-228600" eaLnBrk="0" fontAlgn="base">
              <a:spcBef>
                <a:spcPct val="0"/>
              </a:spcBef>
              <a:spcAft>
                <a:spcPct val="0"/>
              </a:spcAft>
              <a:defRPr>
                <a:solidFill>
                  <a:schemeClr val="tx1"/>
                </a:solidFill>
                <a:latin typeface="Arial" pitchFamily="34" charset="0"/>
              </a:defRPr>
            </a:lvl8pPr>
            <a:lvl9pPr marL="3886200" indent="-228600" eaLnBrk="0" fontAlgn="base">
              <a:spcBef>
                <a:spcPct val="0"/>
              </a:spcBef>
              <a:spcAft>
                <a:spcPct val="0"/>
              </a:spcAft>
              <a:defRPr>
                <a:solidFill>
                  <a:schemeClr val="tx1"/>
                </a:solidFill>
                <a:latin typeface="Arial" pitchFamily="34" charset="0"/>
              </a:defRPr>
            </a:lvl9pPr>
          </a:lstStyle>
          <a:p>
            <a:pPr algn="ctr" defTabSz="685248">
              <a:spcBef>
                <a:spcPts val="527"/>
              </a:spcBef>
              <a:defRPr sz="2200" b="1">
                <a:uFill>
                  <a:solidFill>
                    <a:srgbClr val="000000"/>
                  </a:solidFill>
                </a:uFill>
                <a:latin typeface="Arial"/>
                <a:ea typeface="Arial"/>
                <a:cs typeface="Arial"/>
                <a:sym typeface="Arial"/>
              </a:defRPr>
            </a:pPr>
            <a:r>
              <a:rPr lang="en-US" sz="2100" dirty="0">
                <a:solidFill>
                  <a:schemeClr val="bg1"/>
                </a:solidFill>
                <a:uFill>
                  <a:solidFill>
                    <a:srgbClr val="000000"/>
                  </a:solidFill>
                </a:uFill>
                <a:latin typeface="Arial" panose="020B0604020202020204" pitchFamily="34" charset="0"/>
                <a:cs typeface="Arial" panose="020B0604020202020204" pitchFamily="34" charset="0"/>
                <a:sym typeface="Arial"/>
              </a:rPr>
              <a:t>Supervisor de 3º </a:t>
            </a:r>
            <a:r>
              <a:rPr lang="en-US" sz="2100" dirty="0" err="1">
                <a:solidFill>
                  <a:schemeClr val="bg1"/>
                </a:solidFill>
                <a:uFill>
                  <a:solidFill>
                    <a:srgbClr val="000000"/>
                  </a:solidFill>
                </a:uFill>
                <a:latin typeface="Arial" panose="020B0604020202020204" pitchFamily="34" charset="0"/>
                <a:cs typeface="Arial" panose="020B0604020202020204" pitchFamily="34" charset="0"/>
                <a:sym typeface="Arial"/>
              </a:rPr>
              <a:t>Nível</a:t>
            </a:r>
            <a:r>
              <a:rPr lang="en-US" sz="2100" dirty="0">
                <a:solidFill>
                  <a:schemeClr val="bg1"/>
                </a:solidFill>
                <a:uFill>
                  <a:solidFill>
                    <a:srgbClr val="000000"/>
                  </a:solidFill>
                </a:uFill>
                <a:latin typeface="Arial" panose="020B0604020202020204" pitchFamily="34" charset="0"/>
                <a:cs typeface="Arial" panose="020B0604020202020204" pitchFamily="34" charset="0"/>
                <a:sym typeface="Arial"/>
              </a:rPr>
              <a:t>*</a:t>
            </a:r>
          </a:p>
        </p:txBody>
      </p:sp>
      <p:sp>
        <p:nvSpPr>
          <p:cNvPr id="64" name="TextBox 63">
            <a:extLst>
              <a:ext uri="{FF2B5EF4-FFF2-40B4-BE49-F238E27FC236}">
                <a16:creationId xmlns:a16="http://schemas.microsoft.com/office/drawing/2014/main" id="{5762AD51-C020-48EB-BF83-E27D93A2D784}"/>
              </a:ext>
            </a:extLst>
          </p:cNvPr>
          <p:cNvSpPr txBox="1"/>
          <p:nvPr/>
        </p:nvSpPr>
        <p:spPr>
          <a:xfrm>
            <a:off x="457479" y="3805701"/>
            <a:ext cx="3279187" cy="7927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67" tIns="26767" rIns="26767" bIns="26767" numCol="1" spcCol="38069" rtlCol="0" anchor="ctr">
            <a:spAutoFit/>
          </a:bodyPr>
          <a:lstStyle/>
          <a:p>
            <a:pPr algn="ctr" defTabSz="307827"/>
            <a:r>
              <a:rPr lang="en-US" sz="1600" dirty="0" err="1">
                <a:solidFill>
                  <a:srgbClr val="42A046"/>
                </a:solidFill>
                <a:latin typeface="Arial" panose="020B0604020202020204" pitchFamily="34" charset="0"/>
                <a:cs typeface="Arial" panose="020B0604020202020204" pitchFamily="34" charset="0"/>
              </a:rPr>
              <a:t>Acumule</a:t>
            </a:r>
            <a:r>
              <a:rPr lang="en-US" sz="1600" dirty="0">
                <a:solidFill>
                  <a:srgbClr val="42A046"/>
                </a:solidFill>
                <a:latin typeface="Arial" panose="020B0604020202020204" pitchFamily="34" charset="0"/>
                <a:cs typeface="Arial" panose="020B0604020202020204" pitchFamily="34" charset="0"/>
              </a:rPr>
              <a:t> 2.500 PV </a:t>
            </a:r>
            <a:r>
              <a:rPr lang="en-US" sz="1600" dirty="0" err="1">
                <a:solidFill>
                  <a:srgbClr val="42A046"/>
                </a:solidFill>
                <a:latin typeface="Arial" panose="020B0604020202020204" pitchFamily="34" charset="0"/>
                <a:cs typeface="Arial" panose="020B0604020202020204" pitchFamily="34" charset="0"/>
              </a:rPr>
              <a:t>todos</a:t>
            </a:r>
            <a:r>
              <a:rPr lang="en-US" sz="1600" dirty="0">
                <a:solidFill>
                  <a:srgbClr val="42A046"/>
                </a:solidFill>
                <a:latin typeface="Arial" panose="020B0604020202020204" pitchFamily="34" charset="0"/>
                <a:cs typeface="Arial" panose="020B0604020202020204" pitchFamily="34" charset="0"/>
              </a:rPr>
              <a:t> </a:t>
            </a:r>
            <a:r>
              <a:rPr lang="en-US" sz="1600" dirty="0" err="1">
                <a:solidFill>
                  <a:srgbClr val="42A046"/>
                </a:solidFill>
                <a:latin typeface="Arial" panose="020B0604020202020204" pitchFamily="34" charset="0"/>
                <a:cs typeface="Arial" panose="020B0604020202020204" pitchFamily="34" charset="0"/>
              </a:rPr>
              <a:t>os</a:t>
            </a:r>
            <a:r>
              <a:rPr lang="en-US" sz="1600" dirty="0">
                <a:solidFill>
                  <a:srgbClr val="42A046"/>
                </a:solidFill>
                <a:latin typeface="Arial" panose="020B0604020202020204" pitchFamily="34" charset="0"/>
                <a:cs typeface="Arial" panose="020B0604020202020204" pitchFamily="34" charset="0"/>
              </a:rPr>
              <a:t> meses para </a:t>
            </a:r>
            <a:r>
              <a:rPr lang="en-US" sz="1600" dirty="0" err="1">
                <a:solidFill>
                  <a:srgbClr val="42A046"/>
                </a:solidFill>
                <a:latin typeface="Arial" panose="020B0604020202020204" pitchFamily="34" charset="0"/>
                <a:cs typeface="Arial" panose="020B0604020202020204" pitchFamily="34" charset="0"/>
              </a:rPr>
              <a:t>ganhar</a:t>
            </a:r>
            <a:r>
              <a:rPr lang="en-US" sz="1600" dirty="0">
                <a:solidFill>
                  <a:srgbClr val="42A046"/>
                </a:solidFill>
                <a:latin typeface="Arial" panose="020B0604020202020204" pitchFamily="34" charset="0"/>
                <a:cs typeface="Arial" panose="020B0604020202020204" pitchFamily="34" charset="0"/>
              </a:rPr>
              <a:t> 5% de Royalties </a:t>
            </a:r>
            <a:r>
              <a:rPr lang="en-US" sz="1600" dirty="0" err="1">
                <a:solidFill>
                  <a:srgbClr val="42A046"/>
                </a:solidFill>
                <a:latin typeface="Arial" panose="020B0604020202020204" pitchFamily="34" charset="0"/>
                <a:cs typeface="Arial" panose="020B0604020202020204" pitchFamily="34" charset="0"/>
              </a:rPr>
              <a:t>mensalmente</a:t>
            </a:r>
            <a:endParaRPr lang="en-US" sz="1600" dirty="0">
              <a:solidFill>
                <a:srgbClr val="42A046"/>
              </a:solidFill>
              <a:latin typeface="Arial" panose="020B0604020202020204" pitchFamily="34" charset="0"/>
              <a:cs typeface="Arial" panose="020B0604020202020204" pitchFamily="34" charset="0"/>
            </a:endParaRPr>
          </a:p>
        </p:txBody>
      </p:sp>
      <p:cxnSp>
        <p:nvCxnSpPr>
          <p:cNvPr id="71" name="Прямая со стрелкой 70">
            <a:extLst>
              <a:ext uri="{FF2B5EF4-FFF2-40B4-BE49-F238E27FC236}">
                <a16:creationId xmlns:a16="http://schemas.microsoft.com/office/drawing/2014/main" id="{B97C9760-1BF5-4A74-A46A-B2A3129ED907}"/>
              </a:ext>
            </a:extLst>
          </p:cNvPr>
          <p:cNvCxnSpPr>
            <a:cxnSpLocks/>
          </p:cNvCxnSpPr>
          <p:nvPr/>
        </p:nvCxnSpPr>
        <p:spPr>
          <a:xfrm flipH="1">
            <a:off x="3620084" y="1743167"/>
            <a:ext cx="2052123" cy="851161"/>
          </a:xfrm>
          <a:prstGeom prst="straightConnector1">
            <a:avLst/>
          </a:prstGeom>
          <a:ln w="19050">
            <a:solidFill>
              <a:srgbClr val="D89F3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Прямоугольник: скругленные углы 73">
            <a:extLst>
              <a:ext uri="{FF2B5EF4-FFF2-40B4-BE49-F238E27FC236}">
                <a16:creationId xmlns:a16="http://schemas.microsoft.com/office/drawing/2014/main" id="{7EA63828-1EBC-4B11-9603-12213F94B90F}"/>
              </a:ext>
            </a:extLst>
          </p:cNvPr>
          <p:cNvSpPr/>
          <p:nvPr/>
        </p:nvSpPr>
        <p:spPr>
          <a:xfrm>
            <a:off x="5674850" y="1511417"/>
            <a:ext cx="3031268" cy="470016"/>
          </a:xfrm>
          <a:prstGeom prst="roundRect">
            <a:avLst>
              <a:gd name="adj" fmla="val 18270"/>
            </a:avLst>
          </a:prstGeom>
          <a:solidFill>
            <a:srgbClr val="D89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54" name="Text Box 13">
            <a:extLst>
              <a:ext uri="{FF2B5EF4-FFF2-40B4-BE49-F238E27FC236}">
                <a16:creationId xmlns:a16="http://schemas.microsoft.com/office/drawing/2014/main" id="{EC84457A-DF38-4E57-BC29-BB73EC775790}"/>
              </a:ext>
            </a:extLst>
          </p:cNvPr>
          <p:cNvSpPr txBox="1">
            <a:spLocks noChangeArrowheads="1"/>
          </p:cNvSpPr>
          <p:nvPr/>
        </p:nvSpPr>
        <p:spPr bwMode="auto">
          <a:xfrm>
            <a:off x="5639384" y="1578858"/>
            <a:ext cx="3144009" cy="328617"/>
          </a:xfrm>
          <a:prstGeom prst="rect">
            <a:avLst/>
          </a:prstGeom>
          <a:noFill/>
          <a:ln w="25400" algn="ctr">
            <a:no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80534" eaLnBrk="0">
              <a:defRPr sz="3413" b="1" kern="1200">
                <a:solidFill>
                  <a:srgbClr val="FFFFFF"/>
                </a:solidFill>
                <a:latin typeface="Calibri" pitchFamily="34" charset="0"/>
                <a:ea typeface="ヒラギノ角ゴ Pro W3"/>
                <a:cs typeface="ヒラギノ角ゴ Pro W3"/>
              </a:defRPr>
            </a:lvl1pPr>
            <a:lvl2pPr marL="742950" indent="-285750" algn="l" eaLnBrk="0">
              <a:defRPr>
                <a:solidFill>
                  <a:schemeClr val="tx1"/>
                </a:solidFill>
                <a:latin typeface="Arial" pitchFamily="34" charset="0"/>
              </a:defRPr>
            </a:lvl2pPr>
            <a:lvl3pPr marL="1143000" indent="-228600" algn="l" eaLnBrk="0">
              <a:defRPr>
                <a:solidFill>
                  <a:schemeClr val="tx1"/>
                </a:solidFill>
                <a:latin typeface="Arial" pitchFamily="34" charset="0"/>
              </a:defRPr>
            </a:lvl3pPr>
            <a:lvl4pPr marL="1600200" indent="-228600" algn="l" eaLnBrk="0">
              <a:defRPr>
                <a:solidFill>
                  <a:schemeClr val="tx1"/>
                </a:solidFill>
                <a:latin typeface="Arial" pitchFamily="34" charset="0"/>
              </a:defRPr>
            </a:lvl4pPr>
            <a:lvl5pPr marL="2057400" indent="-228600" algn="l" eaLnBrk="0">
              <a:defRPr>
                <a:solidFill>
                  <a:schemeClr val="tx1"/>
                </a:solidFill>
                <a:latin typeface="Arial" pitchFamily="34" charset="0"/>
              </a:defRPr>
            </a:lvl5pPr>
            <a:lvl6pPr marL="2514600" indent="-228600" eaLnBrk="0" fontAlgn="base">
              <a:spcBef>
                <a:spcPct val="0"/>
              </a:spcBef>
              <a:spcAft>
                <a:spcPct val="0"/>
              </a:spcAft>
              <a:defRPr>
                <a:solidFill>
                  <a:schemeClr val="tx1"/>
                </a:solidFill>
                <a:latin typeface="Arial" pitchFamily="34" charset="0"/>
              </a:defRPr>
            </a:lvl6pPr>
            <a:lvl7pPr marL="2971800" indent="-228600" eaLnBrk="0" fontAlgn="base">
              <a:spcBef>
                <a:spcPct val="0"/>
              </a:spcBef>
              <a:spcAft>
                <a:spcPct val="0"/>
              </a:spcAft>
              <a:defRPr>
                <a:solidFill>
                  <a:schemeClr val="tx1"/>
                </a:solidFill>
                <a:latin typeface="Arial" pitchFamily="34" charset="0"/>
              </a:defRPr>
            </a:lvl7pPr>
            <a:lvl8pPr marL="3429000" indent="-228600" eaLnBrk="0" fontAlgn="base">
              <a:spcBef>
                <a:spcPct val="0"/>
              </a:spcBef>
              <a:spcAft>
                <a:spcPct val="0"/>
              </a:spcAft>
              <a:defRPr>
                <a:solidFill>
                  <a:schemeClr val="tx1"/>
                </a:solidFill>
                <a:latin typeface="Arial" pitchFamily="34" charset="0"/>
              </a:defRPr>
            </a:lvl8pPr>
            <a:lvl9pPr marL="3886200" indent="-228600" eaLnBrk="0" fontAlgn="base">
              <a:spcBef>
                <a:spcPct val="0"/>
              </a:spcBef>
              <a:spcAft>
                <a:spcPct val="0"/>
              </a:spcAft>
              <a:defRPr>
                <a:solidFill>
                  <a:schemeClr val="tx1"/>
                </a:solidFill>
                <a:latin typeface="Arial" pitchFamily="34" charset="0"/>
              </a:defRPr>
            </a:lvl9pPr>
          </a:lstStyle>
          <a:p>
            <a:pPr algn="ctr" defTabSz="685248">
              <a:spcBef>
                <a:spcPts val="527"/>
              </a:spcBef>
              <a:defRPr sz="2200" b="1">
                <a:uFill>
                  <a:solidFill>
                    <a:srgbClr val="000000"/>
                  </a:solidFill>
                </a:uFill>
                <a:latin typeface="Arial"/>
                <a:ea typeface="Arial"/>
                <a:cs typeface="Arial"/>
                <a:sym typeface="Arial"/>
              </a:defRPr>
            </a:pPr>
            <a:r>
              <a:rPr lang="en-US" sz="2100" dirty="0">
                <a:solidFill>
                  <a:schemeClr val="bg1"/>
                </a:solidFill>
                <a:uFill>
                  <a:solidFill>
                    <a:srgbClr val="000000"/>
                  </a:solidFill>
                </a:uFill>
                <a:latin typeface="Arial" panose="020B0604020202020204" pitchFamily="34" charset="0"/>
                <a:cs typeface="Arial" panose="020B0604020202020204" pitchFamily="34" charset="0"/>
                <a:sym typeface="Arial"/>
              </a:rPr>
              <a:t>Supervisor de 1º </a:t>
            </a:r>
            <a:r>
              <a:rPr lang="en-US" sz="2100" dirty="0" err="1">
                <a:solidFill>
                  <a:schemeClr val="bg1"/>
                </a:solidFill>
                <a:uFill>
                  <a:solidFill>
                    <a:srgbClr val="000000"/>
                  </a:solidFill>
                </a:uFill>
                <a:latin typeface="Arial" panose="020B0604020202020204" pitchFamily="34" charset="0"/>
                <a:cs typeface="Arial" panose="020B0604020202020204" pitchFamily="34" charset="0"/>
                <a:sym typeface="Arial"/>
              </a:rPr>
              <a:t>Nível</a:t>
            </a:r>
            <a:r>
              <a:rPr lang="en-US" sz="2100" dirty="0">
                <a:solidFill>
                  <a:schemeClr val="bg1"/>
                </a:solidFill>
                <a:uFill>
                  <a:solidFill>
                    <a:srgbClr val="000000"/>
                  </a:solidFill>
                </a:uFill>
                <a:latin typeface="Arial" panose="020B0604020202020204" pitchFamily="34" charset="0"/>
                <a:cs typeface="Arial" panose="020B0604020202020204" pitchFamily="34" charset="0"/>
                <a:sym typeface="Arial"/>
              </a:rPr>
              <a:t>*</a:t>
            </a:r>
          </a:p>
        </p:txBody>
      </p:sp>
      <p:cxnSp>
        <p:nvCxnSpPr>
          <p:cNvPr id="78" name="Прямая со стрелкой 77">
            <a:extLst>
              <a:ext uri="{FF2B5EF4-FFF2-40B4-BE49-F238E27FC236}">
                <a16:creationId xmlns:a16="http://schemas.microsoft.com/office/drawing/2014/main" id="{C1D2E67E-B05B-4B7C-B1BA-1A3B62FAD641}"/>
              </a:ext>
            </a:extLst>
          </p:cNvPr>
          <p:cNvCxnSpPr>
            <a:cxnSpLocks/>
            <a:stCxn id="2" idx="1"/>
          </p:cNvCxnSpPr>
          <p:nvPr/>
        </p:nvCxnSpPr>
        <p:spPr>
          <a:xfrm flipH="1" flipV="1">
            <a:off x="3615342" y="2817086"/>
            <a:ext cx="2075790" cy="37048"/>
          </a:xfrm>
          <a:prstGeom prst="straightConnector1">
            <a:avLst/>
          </a:prstGeom>
          <a:ln w="19050">
            <a:solidFill>
              <a:srgbClr val="4286B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a:extLst>
              <a:ext uri="{FF2B5EF4-FFF2-40B4-BE49-F238E27FC236}">
                <a16:creationId xmlns:a16="http://schemas.microsoft.com/office/drawing/2014/main" id="{5E1F03BF-AF59-4316-8423-0410A77BF15E}"/>
              </a:ext>
            </a:extLst>
          </p:cNvPr>
          <p:cNvCxnSpPr>
            <a:cxnSpLocks/>
            <a:stCxn id="3" idx="1"/>
          </p:cNvCxnSpPr>
          <p:nvPr/>
        </p:nvCxnSpPr>
        <p:spPr>
          <a:xfrm flipH="1" flipV="1">
            <a:off x="3575428" y="3036144"/>
            <a:ext cx="2126481" cy="923500"/>
          </a:xfrm>
          <a:prstGeom prst="straightConnector1">
            <a:avLst/>
          </a:prstGeom>
          <a:ln w="19050">
            <a:solidFill>
              <a:srgbClr val="26643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3B8D752-ADCB-E73E-D04F-069D7CA2B601}"/>
              </a:ext>
            </a:extLst>
          </p:cNvPr>
          <p:cNvSpPr>
            <a:spLocks noChangeAspect="1"/>
          </p:cNvSpPr>
          <p:nvPr/>
        </p:nvSpPr>
        <p:spPr>
          <a:xfrm>
            <a:off x="472392" y="1668673"/>
            <a:ext cx="2133192" cy="2146238"/>
          </a:xfrm>
          <a:prstGeom prst="ellipse">
            <a:avLst/>
          </a:prstGeom>
          <a:solidFill>
            <a:srgbClr val="26643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3">
            <a:extLst>
              <a:ext uri="{FF2B5EF4-FFF2-40B4-BE49-F238E27FC236}">
                <a16:creationId xmlns:a16="http://schemas.microsoft.com/office/drawing/2014/main" id="{3D38BE19-0740-0414-BD7D-5D822488D1D7}"/>
              </a:ext>
            </a:extLst>
          </p:cNvPr>
          <p:cNvSpPr txBox="1">
            <a:spLocks noChangeArrowheads="1"/>
          </p:cNvSpPr>
          <p:nvPr/>
        </p:nvSpPr>
        <p:spPr bwMode="auto">
          <a:xfrm>
            <a:off x="689308" y="2370907"/>
            <a:ext cx="1671676" cy="823152"/>
          </a:xfrm>
          <a:prstGeom prst="rect">
            <a:avLst/>
          </a:prstGeom>
          <a:noFill/>
          <a:ln w="25400" algn="ctr">
            <a:no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580534" eaLnBrk="0">
              <a:defRPr sz="3413" b="1" kern="1200">
                <a:solidFill>
                  <a:srgbClr val="FFFFFF"/>
                </a:solidFill>
                <a:latin typeface="Calibri" pitchFamily="34" charset="0"/>
                <a:ea typeface="ヒラギノ角ゴ Pro W3"/>
                <a:cs typeface="ヒラギノ角ゴ Pro W3"/>
              </a:defRPr>
            </a:lvl1pPr>
            <a:lvl2pPr marL="742950" indent="-285750" algn="l" eaLnBrk="0">
              <a:defRPr>
                <a:solidFill>
                  <a:schemeClr val="tx1"/>
                </a:solidFill>
                <a:latin typeface="Arial" pitchFamily="34" charset="0"/>
              </a:defRPr>
            </a:lvl2pPr>
            <a:lvl3pPr marL="1143000" indent="-228600" algn="l" eaLnBrk="0">
              <a:defRPr>
                <a:solidFill>
                  <a:schemeClr val="tx1"/>
                </a:solidFill>
                <a:latin typeface="Arial" pitchFamily="34" charset="0"/>
              </a:defRPr>
            </a:lvl3pPr>
            <a:lvl4pPr marL="1600200" indent="-228600" algn="l" eaLnBrk="0">
              <a:defRPr>
                <a:solidFill>
                  <a:schemeClr val="tx1"/>
                </a:solidFill>
                <a:latin typeface="Arial" pitchFamily="34" charset="0"/>
              </a:defRPr>
            </a:lvl4pPr>
            <a:lvl5pPr marL="2057400" indent="-228600" algn="l" eaLnBrk="0">
              <a:defRPr>
                <a:solidFill>
                  <a:schemeClr val="tx1"/>
                </a:solidFill>
                <a:latin typeface="Arial" pitchFamily="34" charset="0"/>
              </a:defRPr>
            </a:lvl5pPr>
            <a:lvl6pPr marL="2514600" indent="-228600" eaLnBrk="0" fontAlgn="base">
              <a:spcBef>
                <a:spcPct val="0"/>
              </a:spcBef>
              <a:spcAft>
                <a:spcPct val="0"/>
              </a:spcAft>
              <a:defRPr>
                <a:solidFill>
                  <a:schemeClr val="tx1"/>
                </a:solidFill>
                <a:latin typeface="Arial" pitchFamily="34" charset="0"/>
              </a:defRPr>
            </a:lvl6pPr>
            <a:lvl7pPr marL="2971800" indent="-228600" eaLnBrk="0" fontAlgn="base">
              <a:spcBef>
                <a:spcPct val="0"/>
              </a:spcBef>
              <a:spcAft>
                <a:spcPct val="0"/>
              </a:spcAft>
              <a:defRPr>
                <a:solidFill>
                  <a:schemeClr val="tx1"/>
                </a:solidFill>
                <a:latin typeface="Arial" pitchFamily="34" charset="0"/>
              </a:defRPr>
            </a:lvl7pPr>
            <a:lvl8pPr marL="3429000" indent="-228600" eaLnBrk="0" fontAlgn="base">
              <a:spcBef>
                <a:spcPct val="0"/>
              </a:spcBef>
              <a:spcAft>
                <a:spcPct val="0"/>
              </a:spcAft>
              <a:defRPr>
                <a:solidFill>
                  <a:schemeClr val="tx1"/>
                </a:solidFill>
                <a:latin typeface="Arial" pitchFamily="34" charset="0"/>
              </a:defRPr>
            </a:lvl8pPr>
            <a:lvl9pPr marL="3886200" indent="-228600" eaLnBrk="0" fontAlgn="base">
              <a:spcBef>
                <a:spcPct val="0"/>
              </a:spcBef>
              <a:spcAft>
                <a:spcPct val="0"/>
              </a:spcAft>
              <a:defRPr>
                <a:solidFill>
                  <a:schemeClr val="tx1"/>
                </a:solidFill>
                <a:latin typeface="Arial" pitchFamily="34" charset="0"/>
              </a:defRPr>
            </a:lvl9pPr>
          </a:lstStyle>
          <a:p>
            <a:pPr algn="ctr">
              <a:lnSpc>
                <a:spcPts val="2560"/>
              </a:lnSpc>
            </a:pPr>
            <a:r>
              <a:rPr lang="en-US" altLang="en-US" sz="2200">
                <a:solidFill>
                  <a:schemeClr val="bg1"/>
                </a:solidFill>
                <a:latin typeface="Arial" panose="020B0604020202020204" pitchFamily="34" charset="0"/>
                <a:cs typeface="Arial" panose="020B0604020202020204" pitchFamily="34" charset="0"/>
              </a:rPr>
              <a:t>Supervisor</a:t>
            </a:r>
          </a:p>
          <a:p>
            <a:pPr algn="ctr">
              <a:lnSpc>
                <a:spcPts val="2560"/>
              </a:lnSpc>
            </a:pPr>
            <a:r>
              <a:rPr lang="en-US" altLang="en-US" sz="2200">
                <a:solidFill>
                  <a:schemeClr val="bg1"/>
                </a:solidFill>
                <a:latin typeface="Arial" panose="020B0604020202020204" pitchFamily="34" charset="0"/>
                <a:cs typeface="Arial" panose="020B0604020202020204" pitchFamily="34" charset="0"/>
              </a:rPr>
              <a:t>50%</a:t>
            </a:r>
          </a:p>
        </p:txBody>
      </p:sp>
      <p:sp>
        <p:nvSpPr>
          <p:cNvPr id="12" name="Прямоугольник 82">
            <a:extLst>
              <a:ext uri="{FF2B5EF4-FFF2-40B4-BE49-F238E27FC236}">
                <a16:creationId xmlns:a16="http://schemas.microsoft.com/office/drawing/2014/main" id="{8113B049-F98E-D04E-AC3F-AE6C167FB34F}"/>
              </a:ext>
            </a:extLst>
          </p:cNvPr>
          <p:cNvSpPr>
            <a:spLocks noChangeAspect="1"/>
          </p:cNvSpPr>
          <p:nvPr/>
        </p:nvSpPr>
        <p:spPr>
          <a:xfrm>
            <a:off x="2344180" y="2182587"/>
            <a:ext cx="1207636" cy="1208973"/>
          </a:xfrm>
          <a:prstGeom prst="ellipse">
            <a:avLst/>
          </a:prstGeom>
          <a:solidFill>
            <a:srgbClr val="E5FFC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GT Walsheim Pro Light" panose="00000400000000000000" pitchFamily="2" charset="-52"/>
            </a:endParaRPr>
          </a:p>
        </p:txBody>
      </p:sp>
      <p:sp>
        <p:nvSpPr>
          <p:cNvPr id="13" name="TextBox 12">
            <a:extLst>
              <a:ext uri="{FF2B5EF4-FFF2-40B4-BE49-F238E27FC236}">
                <a16:creationId xmlns:a16="http://schemas.microsoft.com/office/drawing/2014/main" id="{B61F664E-D031-6C30-721B-1201BB77FACE}"/>
              </a:ext>
            </a:extLst>
          </p:cNvPr>
          <p:cNvSpPr txBox="1"/>
          <p:nvPr/>
        </p:nvSpPr>
        <p:spPr>
          <a:xfrm>
            <a:off x="2469759" y="2267040"/>
            <a:ext cx="972244" cy="10723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689" tIns="35689" rIns="35689" bIns="35689" numCol="1" spcCol="38069" rtlCol="0" anchor="ctr">
            <a:spAutoFit/>
          </a:bodyPr>
          <a:lstStyle/>
          <a:p>
            <a:pPr algn="ctr" defTabSz="410436"/>
            <a:r>
              <a:rPr lang="en-US" sz="1300" dirty="0" err="1">
                <a:solidFill>
                  <a:srgbClr val="266431"/>
                </a:solidFill>
                <a:latin typeface="Arial" panose="020B0604020202020204" pitchFamily="34" charset="0"/>
                <a:cs typeface="Arial" panose="020B0604020202020204" pitchFamily="34" charset="0"/>
              </a:rPr>
              <a:t>Até</a:t>
            </a:r>
            <a:r>
              <a:rPr lang="en-US" sz="1300" dirty="0">
                <a:solidFill>
                  <a:srgbClr val="266431"/>
                </a:solidFill>
                <a:latin typeface="Arial" panose="020B0604020202020204" pitchFamily="34" charset="0"/>
                <a:cs typeface="Arial" panose="020B0604020202020204" pitchFamily="34" charset="0"/>
              </a:rPr>
              <a:t> 5% de Royalties </a:t>
            </a:r>
            <a:r>
              <a:rPr lang="en-US" sz="1300" dirty="0" err="1">
                <a:solidFill>
                  <a:srgbClr val="266431"/>
                </a:solidFill>
                <a:latin typeface="Arial" panose="020B0604020202020204" pitchFamily="34" charset="0"/>
                <a:cs typeface="Arial" panose="020B0604020202020204" pitchFamily="34" charset="0"/>
              </a:rPr>
              <a:t>pagos</a:t>
            </a:r>
            <a:r>
              <a:rPr lang="en-US" sz="1300" dirty="0">
                <a:solidFill>
                  <a:srgbClr val="266431"/>
                </a:solidFill>
                <a:latin typeface="Arial" panose="020B0604020202020204" pitchFamily="34" charset="0"/>
                <a:cs typeface="Arial" panose="020B0604020202020204" pitchFamily="34" charset="0"/>
              </a:rPr>
              <a:t> </a:t>
            </a:r>
            <a:r>
              <a:rPr lang="en-US" sz="1300" dirty="0" err="1">
                <a:solidFill>
                  <a:srgbClr val="266431"/>
                </a:solidFill>
                <a:latin typeface="Arial" panose="020B0604020202020204" pitchFamily="34" charset="0"/>
                <a:cs typeface="Arial" panose="020B0604020202020204" pitchFamily="34" charset="0"/>
              </a:rPr>
              <a:t>todos</a:t>
            </a:r>
            <a:r>
              <a:rPr lang="en-US" sz="1300" dirty="0">
                <a:solidFill>
                  <a:srgbClr val="266431"/>
                </a:solidFill>
                <a:latin typeface="Arial" panose="020B0604020202020204" pitchFamily="34" charset="0"/>
                <a:cs typeface="Arial" panose="020B0604020202020204" pitchFamily="34" charset="0"/>
              </a:rPr>
              <a:t> </a:t>
            </a:r>
            <a:r>
              <a:rPr lang="en-US" sz="1300" dirty="0" err="1">
                <a:solidFill>
                  <a:srgbClr val="266431"/>
                </a:solidFill>
                <a:latin typeface="Arial" panose="020B0604020202020204" pitchFamily="34" charset="0"/>
                <a:cs typeface="Arial" panose="020B0604020202020204" pitchFamily="34" charset="0"/>
              </a:rPr>
              <a:t>os</a:t>
            </a:r>
            <a:r>
              <a:rPr lang="en-US" sz="1300" dirty="0">
                <a:solidFill>
                  <a:srgbClr val="266431"/>
                </a:solidFill>
                <a:latin typeface="Arial" panose="020B0604020202020204" pitchFamily="34" charset="0"/>
                <a:cs typeface="Arial" panose="020B0604020202020204" pitchFamily="34" charset="0"/>
              </a:rPr>
              <a:t> meses</a:t>
            </a:r>
          </a:p>
        </p:txBody>
      </p:sp>
      <p:sp>
        <p:nvSpPr>
          <p:cNvPr id="4" name="Rectangle 3">
            <a:extLst>
              <a:ext uri="{FF2B5EF4-FFF2-40B4-BE49-F238E27FC236}">
                <a16:creationId xmlns:a16="http://schemas.microsoft.com/office/drawing/2014/main" id="{2DAC41C7-5B9E-0808-8C0B-27BF66D2C55D}"/>
              </a:ext>
            </a:extLst>
          </p:cNvPr>
          <p:cNvSpPr/>
          <p:nvPr/>
        </p:nvSpPr>
        <p:spPr>
          <a:xfrm>
            <a:off x="0" y="-12362"/>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42" name="Title 1">
            <a:extLst>
              <a:ext uri="{FF2B5EF4-FFF2-40B4-BE49-F238E27FC236}">
                <a16:creationId xmlns:a16="http://schemas.microsoft.com/office/drawing/2014/main" id="{66751263-378C-4923-B250-EC579F0F6D56}"/>
              </a:ext>
            </a:extLst>
          </p:cNvPr>
          <p:cNvSpPr txBox="1">
            <a:spLocks/>
          </p:cNvSpPr>
          <p:nvPr/>
        </p:nvSpPr>
        <p:spPr>
          <a:xfrm>
            <a:off x="353706" y="152181"/>
            <a:ext cx="8599061" cy="852539"/>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err="1">
                <a:solidFill>
                  <a:srgbClr val="E5EFC3"/>
                </a:solidFill>
                <a:latin typeface="Arial" panose="020B0604020202020204" pitchFamily="34" charset="0"/>
                <a:cs typeface="Arial" panose="020B0604020202020204" pitchFamily="34" charset="0"/>
              </a:rPr>
              <a:t>Supervisores</a:t>
            </a:r>
            <a:r>
              <a:rPr lang="en-US" sz="2000" b="1" dirty="0">
                <a:solidFill>
                  <a:srgbClr val="E5EFC3"/>
                </a:solidFill>
                <a:latin typeface="Arial" panose="020B0604020202020204" pitchFamily="34" charset="0"/>
                <a:cs typeface="Arial" panose="020B0604020202020204" pitchFamily="34" charset="0"/>
              </a:rPr>
              <a:t> </a:t>
            </a:r>
            <a:r>
              <a:rPr lang="en-US" sz="2000" b="1" dirty="0" err="1">
                <a:solidFill>
                  <a:srgbClr val="E5EFC3"/>
                </a:solidFill>
                <a:latin typeface="Arial" panose="020B0604020202020204" pitchFamily="34" charset="0"/>
                <a:cs typeface="Arial" panose="020B0604020202020204" pitchFamily="34" charset="0"/>
              </a:rPr>
              <a:t>são</a:t>
            </a:r>
            <a:r>
              <a:rPr lang="en-US" sz="2000" b="1" dirty="0">
                <a:solidFill>
                  <a:srgbClr val="E5EFC3"/>
                </a:solidFill>
                <a:latin typeface="Arial" panose="020B0604020202020204" pitchFamily="34" charset="0"/>
                <a:cs typeface="Arial" panose="020B0604020202020204" pitchFamily="34" charset="0"/>
              </a:rPr>
              <a:t> </a:t>
            </a:r>
            <a:r>
              <a:rPr lang="en-US" sz="2000" b="1" dirty="0" err="1">
                <a:solidFill>
                  <a:srgbClr val="E5EFC3"/>
                </a:solidFill>
                <a:latin typeface="Arial" panose="020B0604020202020204" pitchFamily="34" charset="0"/>
                <a:cs typeface="Arial" panose="020B0604020202020204" pitchFamily="34" charset="0"/>
              </a:rPr>
              <a:t>elegíveis</a:t>
            </a:r>
            <a:r>
              <a:rPr lang="en-US" sz="2000" b="1" dirty="0">
                <a:solidFill>
                  <a:srgbClr val="E5EFC3"/>
                </a:solidFill>
                <a:latin typeface="Arial" panose="020B0604020202020204" pitchFamily="34" charset="0"/>
                <a:cs typeface="Arial" panose="020B0604020202020204" pitchFamily="34" charset="0"/>
              </a:rPr>
              <a:t> a </a:t>
            </a:r>
            <a:r>
              <a:rPr lang="en-US" sz="2000" b="1" dirty="0" err="1">
                <a:solidFill>
                  <a:srgbClr val="E5EFC3"/>
                </a:solidFill>
                <a:latin typeface="Arial" panose="020B0604020202020204" pitchFamily="34" charset="0"/>
                <a:cs typeface="Arial" panose="020B0604020202020204" pitchFamily="34" charset="0"/>
              </a:rPr>
              <a:t>ganhar</a:t>
            </a:r>
            <a:r>
              <a:rPr lang="en-US" sz="2000" b="1" dirty="0">
                <a:solidFill>
                  <a:srgbClr val="E5EFC3"/>
                </a:solidFill>
                <a:latin typeface="Arial" panose="020B0604020202020204" pitchFamily="34" charset="0"/>
                <a:cs typeface="Arial" panose="020B0604020202020204" pitchFamily="34" charset="0"/>
              </a:rPr>
              <a:t> Royalties, </a:t>
            </a:r>
            <a:r>
              <a:rPr lang="en-US" sz="2000" b="1" dirty="0" err="1">
                <a:solidFill>
                  <a:srgbClr val="E5EFC3"/>
                </a:solidFill>
                <a:latin typeface="Arial" panose="020B0604020202020204" pitchFamily="34" charset="0"/>
                <a:cs typeface="Arial" panose="020B0604020202020204" pitchFamily="34" charset="0"/>
              </a:rPr>
              <a:t>além</a:t>
            </a:r>
            <a:r>
              <a:rPr lang="en-US" sz="2000" b="1" dirty="0">
                <a:solidFill>
                  <a:srgbClr val="E5EFC3"/>
                </a:solidFill>
                <a:latin typeface="Arial" panose="020B0604020202020204" pitchFamily="34" charset="0"/>
                <a:cs typeface="Arial" panose="020B0604020202020204" pitchFamily="34" charset="0"/>
              </a:rPr>
              <a:t> dos </a:t>
            </a:r>
            <a:r>
              <a:rPr lang="en-US" sz="2000" b="1" dirty="0" err="1">
                <a:solidFill>
                  <a:srgbClr val="E5EFC3"/>
                </a:solidFill>
                <a:latin typeface="Arial" panose="020B0604020202020204" pitchFamily="34" charset="0"/>
                <a:cs typeface="Arial" panose="020B0604020202020204" pitchFamily="34" charset="0"/>
              </a:rPr>
              <a:t>ganhos</a:t>
            </a:r>
            <a:r>
              <a:rPr lang="en-US" sz="2000" b="1" dirty="0">
                <a:solidFill>
                  <a:srgbClr val="E5EFC3"/>
                </a:solidFill>
                <a:latin typeface="Arial" panose="020B0604020202020204" pitchFamily="34" charset="0"/>
                <a:cs typeface="Arial" panose="020B0604020202020204" pitchFamily="34" charset="0"/>
              </a:rPr>
              <a:t> de </a:t>
            </a:r>
            <a:r>
              <a:rPr lang="en-US" sz="2000" b="1" dirty="0" err="1">
                <a:solidFill>
                  <a:srgbClr val="E5EFC3"/>
                </a:solidFill>
                <a:latin typeface="Arial" panose="020B0604020202020204" pitchFamily="34" charset="0"/>
                <a:cs typeface="Arial" panose="020B0604020202020204" pitchFamily="34" charset="0"/>
              </a:rPr>
              <a:t>varejo</a:t>
            </a:r>
            <a:r>
              <a:rPr lang="en-US" sz="2000" b="1" dirty="0">
                <a:solidFill>
                  <a:srgbClr val="E5EFC3"/>
                </a:solidFill>
                <a:latin typeface="Arial" panose="020B0604020202020204" pitchFamily="34" charset="0"/>
                <a:cs typeface="Arial" panose="020B0604020202020204" pitchFamily="34" charset="0"/>
              </a:rPr>
              <a:t> e </a:t>
            </a:r>
            <a:r>
              <a:rPr lang="en-US" sz="2000" b="1" dirty="0" err="1">
                <a:solidFill>
                  <a:srgbClr val="E5EFC3"/>
                </a:solidFill>
                <a:latin typeface="Arial" panose="020B0604020202020204" pitchFamily="34" charset="0"/>
                <a:cs typeface="Arial" panose="020B0604020202020204" pitchFamily="34" charset="0"/>
              </a:rPr>
              <a:t>atacado</a:t>
            </a:r>
            <a:r>
              <a:rPr lang="en-US" sz="2000" b="1" dirty="0">
                <a:solidFill>
                  <a:srgbClr val="E5EFC3"/>
                </a:solidFill>
                <a:latin typeface="Arial" panose="020B0604020202020204" pitchFamily="34" charset="0"/>
                <a:cs typeface="Arial" panose="020B0604020202020204" pitchFamily="34" charset="0"/>
              </a:rPr>
              <a:t>, </a:t>
            </a:r>
            <a:r>
              <a:rPr lang="en-US" sz="2000" b="1" dirty="0" err="1">
                <a:solidFill>
                  <a:srgbClr val="E5EFC3"/>
                </a:solidFill>
                <a:latin typeface="Arial" panose="020B0604020202020204" pitchFamily="34" charset="0"/>
                <a:cs typeface="Arial" panose="020B0604020202020204" pitchFamily="34" charset="0"/>
              </a:rPr>
              <a:t>baseados</a:t>
            </a:r>
            <a:r>
              <a:rPr lang="en-US" sz="2000" b="1" dirty="0">
                <a:solidFill>
                  <a:srgbClr val="E5EFC3"/>
                </a:solidFill>
                <a:latin typeface="Arial" panose="020B0604020202020204" pitchFamily="34" charset="0"/>
                <a:cs typeface="Arial" panose="020B0604020202020204" pitchFamily="34" charset="0"/>
              </a:rPr>
              <a:t> </a:t>
            </a:r>
            <a:r>
              <a:rPr lang="en-US" sz="2000" b="1" dirty="0" err="1">
                <a:solidFill>
                  <a:srgbClr val="E5EFC3"/>
                </a:solidFill>
                <a:latin typeface="Arial" panose="020B0604020202020204" pitchFamily="34" charset="0"/>
                <a:cs typeface="Arial" panose="020B0604020202020204" pitchFamily="34" charset="0"/>
              </a:rPr>
              <a:t>nas</a:t>
            </a:r>
            <a:r>
              <a:rPr lang="en-US" sz="2000" b="1" dirty="0">
                <a:solidFill>
                  <a:srgbClr val="E5EFC3"/>
                </a:solidFill>
                <a:latin typeface="Arial" panose="020B0604020202020204" pitchFamily="34" charset="0"/>
                <a:cs typeface="Arial" panose="020B0604020202020204" pitchFamily="34" charset="0"/>
              </a:rPr>
              <a:t> </a:t>
            </a:r>
            <a:r>
              <a:rPr lang="en-US" sz="2000" b="1" dirty="0" err="1">
                <a:solidFill>
                  <a:srgbClr val="E5EFC3"/>
                </a:solidFill>
                <a:latin typeface="Arial" panose="020B0604020202020204" pitchFamily="34" charset="0"/>
                <a:cs typeface="Arial" panose="020B0604020202020204" pitchFamily="34" charset="0"/>
              </a:rPr>
              <a:t>vendas</a:t>
            </a:r>
            <a:r>
              <a:rPr lang="en-US" sz="2000" b="1" dirty="0">
                <a:solidFill>
                  <a:srgbClr val="E5EFC3"/>
                </a:solidFill>
                <a:latin typeface="Arial" panose="020B0604020202020204" pitchFamily="34" charset="0"/>
                <a:cs typeface="Arial" panose="020B0604020202020204" pitchFamily="34" charset="0"/>
              </a:rPr>
              <a:t> dos </a:t>
            </a:r>
            <a:r>
              <a:rPr lang="en-US" sz="2000" b="1" dirty="0" err="1">
                <a:solidFill>
                  <a:srgbClr val="E5EFC3"/>
                </a:solidFill>
                <a:latin typeface="Arial" panose="020B0604020202020204" pitchFamily="34" charset="0"/>
                <a:cs typeface="Arial" panose="020B0604020202020204" pitchFamily="34" charset="0"/>
              </a:rPr>
              <a:t>Supervisores</a:t>
            </a:r>
            <a:r>
              <a:rPr lang="en-US" sz="2000" b="1" dirty="0">
                <a:solidFill>
                  <a:srgbClr val="E5EFC3"/>
                </a:solidFill>
                <a:latin typeface="Arial" panose="020B0604020202020204" pitchFamily="34" charset="0"/>
                <a:cs typeface="Arial" panose="020B0604020202020204" pitchFamily="34" charset="0"/>
              </a:rPr>
              <a:t> de </a:t>
            </a:r>
            <a:r>
              <a:rPr lang="en-US" sz="2000" b="1" dirty="0" err="1">
                <a:solidFill>
                  <a:srgbClr val="E5EFC3"/>
                </a:solidFill>
                <a:latin typeface="Arial" panose="020B0604020202020204" pitchFamily="34" charset="0"/>
                <a:cs typeface="Arial" panose="020B0604020202020204" pitchFamily="34" charset="0"/>
              </a:rPr>
              <a:t>sua</a:t>
            </a:r>
            <a:r>
              <a:rPr lang="en-US" sz="2000" b="1" dirty="0">
                <a:solidFill>
                  <a:srgbClr val="E5EFC3"/>
                </a:solidFill>
                <a:latin typeface="Arial" panose="020B0604020202020204" pitchFamily="34" charset="0"/>
                <a:cs typeface="Arial" panose="020B0604020202020204" pitchFamily="34" charset="0"/>
              </a:rPr>
              <a:t> equipe</a:t>
            </a:r>
          </a:p>
        </p:txBody>
      </p:sp>
      <p:pic>
        <p:nvPicPr>
          <p:cNvPr id="5" name="Graphic 4">
            <a:extLst>
              <a:ext uri="{FF2B5EF4-FFF2-40B4-BE49-F238E27FC236}">
                <a16:creationId xmlns:a16="http://schemas.microsoft.com/office/drawing/2014/main" id="{B5286E62-5281-BCFA-07B1-C4F4B29824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8449" y="4702771"/>
            <a:ext cx="875101" cy="242111"/>
          </a:xfrm>
          <a:prstGeom prst="rect">
            <a:avLst/>
          </a:prstGeom>
        </p:spPr>
      </p:pic>
      <p:sp>
        <p:nvSpPr>
          <p:cNvPr id="6" name="TextBox 5">
            <a:extLst>
              <a:ext uri="{FF2B5EF4-FFF2-40B4-BE49-F238E27FC236}">
                <a16:creationId xmlns:a16="http://schemas.microsoft.com/office/drawing/2014/main" id="{AF1D244F-300F-ABBF-CCBE-A45E60F2C676}"/>
              </a:ext>
            </a:extLst>
          </p:cNvPr>
          <p:cNvSpPr txBox="1"/>
          <p:nvPr/>
        </p:nvSpPr>
        <p:spPr>
          <a:xfrm>
            <a:off x="418950" y="4758664"/>
            <a:ext cx="7253438" cy="323165"/>
          </a:xfrm>
          <a:prstGeom prst="rect">
            <a:avLst/>
          </a:prstGeom>
          <a:noFill/>
        </p:spPr>
        <p:txBody>
          <a:bodyPr wrap="square" lIns="91440" tIns="45720" rIns="91440" bIns="45720" anchor="t">
            <a:spAutoFit/>
          </a:bodyPr>
          <a:lstStyle/>
          <a:p>
            <a:pPr defTabSz="1167493"/>
            <a:r>
              <a:rPr lang="pt-BR" altLang="en-US" sz="750" dirty="0">
                <a:solidFill>
                  <a:schemeClr val="tx1">
                    <a:lumMod val="50000"/>
                    <a:lumOff val="50000"/>
                  </a:schemeClr>
                </a:solidFill>
                <a:latin typeface="Arial"/>
                <a:cs typeface="Arial"/>
              </a:rPr>
              <a:t>*Ganhar royalties requer a construção de uma grande equipe de construtores de negócios que vendem produtos consistentemente aos clientes. Isso não é típico de todos os distribuidores e exige muito trabalho, habilidade e dedicação. Consulte a Declaração de Ganhos Médios Brutos em myherbalife.com.br</a:t>
            </a:r>
            <a:endParaRPr lang="en-US" sz="75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4129177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222F2B-39A0-6697-5020-E645FD63E0C4}"/>
              </a:ext>
            </a:extLst>
          </p:cNvPr>
          <p:cNvSpPr txBox="1"/>
          <p:nvPr/>
        </p:nvSpPr>
        <p:spPr>
          <a:xfrm>
            <a:off x="298062" y="1850437"/>
            <a:ext cx="4738281" cy="2308324"/>
          </a:xfrm>
          <a:prstGeom prst="rect">
            <a:avLst/>
          </a:prstGeom>
          <a:noFill/>
          <a:ln>
            <a:noFill/>
          </a:ln>
          <a:effectLst/>
        </p:spPr>
        <p:txBody>
          <a:bodyPr wrap="square" lIns="91440" tIns="45720" rIns="91440" bIns="45720" rtlCol="0" anchor="t">
            <a:spAutoFit/>
          </a:bodyPr>
          <a:lstStyle/>
          <a:p>
            <a:pPr algn="l" defTabSz="128565"/>
            <a:r>
              <a:rPr lang="en-US" kern="1200" dirty="0" err="1">
                <a:solidFill>
                  <a:schemeClr val="bg1"/>
                </a:solidFill>
                <a:latin typeface="Arial"/>
                <a:cs typeface="Arial"/>
              </a:rPr>
              <a:t>Oportunidade</a:t>
            </a:r>
            <a:r>
              <a:rPr lang="en-US" kern="1200" dirty="0">
                <a:solidFill>
                  <a:schemeClr val="bg1"/>
                </a:solidFill>
                <a:latin typeface="Arial"/>
                <a:cs typeface="Arial"/>
              </a:rPr>
              <a:t> de </a:t>
            </a:r>
            <a:r>
              <a:rPr lang="en-US" kern="1200" dirty="0" err="1">
                <a:solidFill>
                  <a:schemeClr val="bg1"/>
                </a:solidFill>
                <a:latin typeface="Arial"/>
                <a:cs typeface="Arial"/>
              </a:rPr>
              <a:t>ganhar</a:t>
            </a:r>
            <a:r>
              <a:rPr lang="en-US" kern="1200" dirty="0">
                <a:solidFill>
                  <a:schemeClr val="bg1"/>
                </a:solidFill>
                <a:latin typeface="Arial"/>
                <a:cs typeface="Arial"/>
              </a:rPr>
              <a:t> </a:t>
            </a:r>
            <a:r>
              <a:rPr lang="en-US" kern="1200" dirty="0" err="1">
                <a:solidFill>
                  <a:schemeClr val="bg1"/>
                </a:solidFill>
                <a:latin typeface="Arial"/>
                <a:cs typeface="Arial"/>
              </a:rPr>
              <a:t>mensalmente</a:t>
            </a:r>
            <a:r>
              <a:rPr lang="en-US" kern="1200" dirty="0">
                <a:solidFill>
                  <a:schemeClr val="bg1"/>
                </a:solidFill>
                <a:latin typeface="Arial"/>
                <a:cs typeface="Arial"/>
              </a:rPr>
              <a:t> de 1% a 7% de </a:t>
            </a:r>
            <a:r>
              <a:rPr lang="en-US" kern="1200" dirty="0" err="1">
                <a:solidFill>
                  <a:schemeClr val="bg1"/>
                </a:solidFill>
                <a:latin typeface="Arial"/>
                <a:cs typeface="Arial"/>
              </a:rPr>
              <a:t>bônus</a:t>
            </a:r>
            <a:r>
              <a:rPr lang="en-US" kern="1200" dirty="0">
                <a:solidFill>
                  <a:schemeClr val="bg1"/>
                </a:solidFill>
                <a:latin typeface="Arial"/>
                <a:cs typeface="Arial"/>
              </a:rPr>
              <a:t> </a:t>
            </a:r>
            <a:r>
              <a:rPr lang="en-US" kern="1200" dirty="0" err="1">
                <a:solidFill>
                  <a:schemeClr val="bg1"/>
                </a:solidFill>
                <a:latin typeface="Arial"/>
                <a:cs typeface="Arial"/>
              </a:rPr>
              <a:t>sobre</a:t>
            </a:r>
            <a:r>
              <a:rPr lang="en-US" kern="1200" dirty="0">
                <a:solidFill>
                  <a:schemeClr val="bg1"/>
                </a:solidFill>
                <a:latin typeface="Arial"/>
                <a:cs typeface="Arial"/>
              </a:rPr>
              <a:t> a </a:t>
            </a:r>
            <a:r>
              <a:rPr lang="en-US" kern="1200" dirty="0" err="1">
                <a:solidFill>
                  <a:schemeClr val="bg1"/>
                </a:solidFill>
                <a:latin typeface="Arial"/>
                <a:cs typeface="Arial"/>
              </a:rPr>
              <a:t>produção</a:t>
            </a:r>
            <a:r>
              <a:rPr lang="en-US" kern="1200" dirty="0">
                <a:solidFill>
                  <a:schemeClr val="bg1"/>
                </a:solidFill>
                <a:latin typeface="Arial"/>
                <a:cs typeface="Arial"/>
              </a:rPr>
              <a:t> da </a:t>
            </a:r>
            <a:r>
              <a:rPr lang="en-US" kern="1200" dirty="0" err="1">
                <a:solidFill>
                  <a:schemeClr val="bg1"/>
                </a:solidFill>
                <a:latin typeface="Arial"/>
                <a:cs typeface="Arial"/>
              </a:rPr>
              <a:t>sua</a:t>
            </a:r>
            <a:r>
              <a:rPr lang="en-US" kern="1200" dirty="0">
                <a:solidFill>
                  <a:schemeClr val="bg1"/>
                </a:solidFill>
                <a:latin typeface="Arial"/>
                <a:cs typeface="Arial"/>
              </a:rPr>
              <a:t> equipe. </a:t>
            </a:r>
            <a:r>
              <a:rPr lang="en-US" kern="1200" dirty="0" err="1">
                <a:solidFill>
                  <a:schemeClr val="bg1"/>
                </a:solidFill>
                <a:latin typeface="Arial"/>
                <a:cs typeface="Arial"/>
              </a:rPr>
              <a:t>Seus</a:t>
            </a:r>
            <a:r>
              <a:rPr lang="en-US" kern="1200" dirty="0">
                <a:solidFill>
                  <a:schemeClr val="bg1"/>
                </a:solidFill>
                <a:latin typeface="Arial"/>
                <a:cs typeface="Arial"/>
              </a:rPr>
              <a:t> </a:t>
            </a:r>
            <a:r>
              <a:rPr lang="en-US" kern="1200" dirty="0" err="1">
                <a:solidFill>
                  <a:schemeClr val="bg1"/>
                </a:solidFill>
                <a:latin typeface="Arial"/>
                <a:cs typeface="Arial"/>
              </a:rPr>
              <a:t>ganhos</a:t>
            </a:r>
            <a:r>
              <a:rPr lang="en-US" kern="1200" dirty="0">
                <a:solidFill>
                  <a:schemeClr val="bg1"/>
                </a:solidFill>
                <a:latin typeface="Arial"/>
                <a:cs typeface="Arial"/>
              </a:rPr>
              <a:t> </a:t>
            </a:r>
            <a:r>
              <a:rPr lang="en-US" kern="1200" dirty="0" err="1">
                <a:solidFill>
                  <a:schemeClr val="bg1"/>
                </a:solidFill>
                <a:latin typeface="Arial"/>
                <a:cs typeface="Arial"/>
              </a:rPr>
              <a:t>aumentam</a:t>
            </a:r>
            <a:r>
              <a:rPr lang="en-US" kern="1200" dirty="0">
                <a:solidFill>
                  <a:schemeClr val="bg1"/>
                </a:solidFill>
                <a:latin typeface="Arial"/>
                <a:cs typeface="Arial"/>
              </a:rPr>
              <a:t> </a:t>
            </a:r>
            <a:r>
              <a:rPr lang="en-US" kern="1200" dirty="0" err="1">
                <a:solidFill>
                  <a:schemeClr val="bg1"/>
                </a:solidFill>
                <a:latin typeface="Arial"/>
                <a:cs typeface="Arial"/>
              </a:rPr>
              <a:t>conforme</a:t>
            </a:r>
            <a:r>
              <a:rPr lang="en-US" kern="1200" dirty="0">
                <a:solidFill>
                  <a:schemeClr val="bg1"/>
                </a:solidFill>
                <a:latin typeface="Arial"/>
                <a:cs typeface="Arial"/>
              </a:rPr>
              <a:t> </a:t>
            </a:r>
            <a:r>
              <a:rPr lang="en-US" kern="1200" dirty="0" err="1">
                <a:solidFill>
                  <a:schemeClr val="bg1"/>
                </a:solidFill>
                <a:latin typeface="Arial"/>
                <a:cs typeface="Arial"/>
              </a:rPr>
              <a:t>seu</a:t>
            </a:r>
            <a:r>
              <a:rPr lang="en-US" kern="1200" dirty="0">
                <a:solidFill>
                  <a:schemeClr val="bg1"/>
                </a:solidFill>
                <a:latin typeface="Arial"/>
                <a:cs typeface="Arial"/>
              </a:rPr>
              <a:t> </a:t>
            </a:r>
            <a:r>
              <a:rPr lang="en-US" kern="1200" dirty="0" err="1">
                <a:solidFill>
                  <a:schemeClr val="bg1"/>
                </a:solidFill>
                <a:latin typeface="Arial"/>
                <a:cs typeface="Arial"/>
              </a:rPr>
              <a:t>crescimento</a:t>
            </a:r>
            <a:r>
              <a:rPr lang="en-US" kern="1200" dirty="0">
                <a:solidFill>
                  <a:schemeClr val="bg1"/>
                </a:solidFill>
                <a:latin typeface="Arial"/>
                <a:cs typeface="Arial"/>
              </a:rPr>
              <a:t> no Plano de Marketing.</a:t>
            </a:r>
            <a:endParaRPr lang="en-US" dirty="0">
              <a:solidFill>
                <a:schemeClr val="bg1"/>
              </a:solidFill>
            </a:endParaRP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kern="1200" dirty="0">
                <a:solidFill>
                  <a:schemeClr val="bg1"/>
                </a:solidFill>
                <a:latin typeface="Arial"/>
                <a:ea typeface="Helvetica Neue Condensed" panose="02000503000000020004" pitchFamily="2" charset="0"/>
                <a:cs typeface="Arial"/>
              </a:rPr>
              <a:t>O top 1%  de </a:t>
            </a:r>
            <a:r>
              <a:rPr lang="en-US" kern="1200" dirty="0" err="1">
                <a:solidFill>
                  <a:schemeClr val="bg1"/>
                </a:solidFill>
                <a:latin typeface="Arial"/>
                <a:ea typeface="Helvetica Neue Condensed" panose="02000503000000020004" pitchFamily="2" charset="0"/>
                <a:cs typeface="Arial"/>
              </a:rPr>
              <a:t>empreendedores</a:t>
            </a:r>
            <a:r>
              <a:rPr lang="en-US" kern="1200" dirty="0">
                <a:solidFill>
                  <a:schemeClr val="bg1"/>
                </a:solidFill>
                <a:latin typeface="Arial"/>
                <a:ea typeface="Helvetica Neue Condensed" panose="02000503000000020004" pitchFamily="2" charset="0"/>
                <a:cs typeface="Arial"/>
              </a:rPr>
              <a:t> </a:t>
            </a:r>
            <a:r>
              <a:rPr lang="en-US" kern="1200" dirty="0" err="1">
                <a:solidFill>
                  <a:schemeClr val="bg1"/>
                </a:solidFill>
                <a:latin typeface="Arial"/>
                <a:ea typeface="Helvetica Neue Condensed" panose="02000503000000020004" pitchFamily="2" charset="0"/>
                <a:cs typeface="Arial"/>
              </a:rPr>
              <a:t>esforçados</a:t>
            </a:r>
            <a:r>
              <a:rPr lang="en-US" kern="1200" dirty="0">
                <a:solidFill>
                  <a:schemeClr val="bg1"/>
                </a:solidFill>
                <a:latin typeface="Arial"/>
                <a:ea typeface="Helvetica Neue Condensed" panose="02000503000000020004" pitchFamily="2" charset="0"/>
                <a:cs typeface="Arial"/>
              </a:rPr>
              <a:t> e </a:t>
            </a:r>
            <a:r>
              <a:rPr lang="en-US" kern="1200" dirty="0" err="1">
                <a:solidFill>
                  <a:schemeClr val="bg1"/>
                </a:solidFill>
                <a:latin typeface="Arial"/>
                <a:ea typeface="Helvetica Neue Condensed" panose="02000503000000020004" pitchFamily="2" charset="0"/>
                <a:cs typeface="Arial"/>
              </a:rPr>
              <a:t>bem-sucedidos</a:t>
            </a:r>
            <a:r>
              <a:rPr lang="en-US" kern="1200" dirty="0">
                <a:solidFill>
                  <a:schemeClr val="bg1"/>
                </a:solidFill>
                <a:latin typeface="Arial"/>
                <a:ea typeface="Helvetica Neue Condensed" panose="02000503000000020004" pitchFamily="2" charset="0"/>
                <a:cs typeface="Arial"/>
              </a:rPr>
              <a:t>, </a:t>
            </a:r>
            <a:r>
              <a:rPr lang="en-US" kern="1200" dirty="0" err="1">
                <a:solidFill>
                  <a:schemeClr val="bg1"/>
                </a:solidFill>
                <a:latin typeface="Arial"/>
                <a:ea typeface="Helvetica Neue Condensed" panose="02000503000000020004" pitchFamily="2" charset="0"/>
                <a:cs typeface="Arial"/>
              </a:rPr>
              <a:t>são</a:t>
            </a:r>
            <a:r>
              <a:rPr lang="en-US" kern="1200" dirty="0">
                <a:solidFill>
                  <a:schemeClr val="bg1"/>
                </a:solidFill>
                <a:latin typeface="Arial"/>
                <a:ea typeface="Helvetica Neue Condensed" panose="02000503000000020004" pitchFamily="2" charset="0"/>
                <a:cs typeface="Arial"/>
              </a:rPr>
              <a:t> </a:t>
            </a:r>
            <a:r>
              <a:rPr lang="en-US" kern="1200" dirty="0" err="1">
                <a:solidFill>
                  <a:schemeClr val="bg1"/>
                </a:solidFill>
                <a:latin typeface="Arial"/>
                <a:ea typeface="Helvetica Neue Condensed" panose="02000503000000020004" pitchFamily="2" charset="0"/>
                <a:cs typeface="Arial"/>
              </a:rPr>
              <a:t>elegíveis</a:t>
            </a:r>
            <a:r>
              <a:rPr lang="en-US" kern="1200" dirty="0">
                <a:solidFill>
                  <a:schemeClr val="bg1"/>
                </a:solidFill>
                <a:latin typeface="Arial"/>
                <a:ea typeface="Helvetica Neue Condensed" panose="02000503000000020004" pitchFamily="2" charset="0"/>
                <a:cs typeface="Arial"/>
              </a:rPr>
              <a:t> </a:t>
            </a:r>
            <a:r>
              <a:rPr lang="en-US" kern="1200" dirty="0" err="1">
                <a:solidFill>
                  <a:schemeClr val="bg1"/>
                </a:solidFill>
                <a:latin typeface="Arial"/>
                <a:ea typeface="Helvetica Neue Condensed" panose="02000503000000020004" pitchFamily="2" charset="0"/>
                <a:cs typeface="Arial"/>
              </a:rPr>
              <a:t>ao</a:t>
            </a:r>
            <a:r>
              <a:rPr lang="en-US" kern="1200" dirty="0">
                <a:solidFill>
                  <a:schemeClr val="bg1"/>
                </a:solidFill>
                <a:latin typeface="Arial"/>
                <a:ea typeface="Helvetica Neue Condensed" panose="02000503000000020004" pitchFamily="2" charset="0"/>
                <a:cs typeface="Arial"/>
              </a:rPr>
              <a:t> </a:t>
            </a:r>
            <a:r>
              <a:rPr lang="en-US" kern="1200" dirty="0" err="1">
                <a:solidFill>
                  <a:schemeClr val="bg1"/>
                </a:solidFill>
                <a:latin typeface="Arial"/>
                <a:ea typeface="Helvetica Neue Condensed" panose="02000503000000020004" pitchFamily="2" charset="0"/>
                <a:cs typeface="Arial"/>
              </a:rPr>
              <a:t>Bônus</a:t>
            </a:r>
            <a:r>
              <a:rPr lang="en-US" kern="1200" dirty="0">
                <a:solidFill>
                  <a:schemeClr val="bg1"/>
                </a:solidFill>
                <a:latin typeface="Arial"/>
                <a:ea typeface="Helvetica Neue Condensed" panose="02000503000000020004" pitchFamily="2" charset="0"/>
                <a:cs typeface="Arial"/>
              </a:rPr>
              <a:t> </a:t>
            </a:r>
            <a:r>
              <a:rPr lang="en-US" kern="1200" dirty="0" err="1">
                <a:solidFill>
                  <a:schemeClr val="bg1"/>
                </a:solidFill>
                <a:latin typeface="Arial"/>
                <a:ea typeface="Helvetica Neue Condensed" panose="02000503000000020004" pitchFamily="2" charset="0"/>
                <a:cs typeface="Arial"/>
              </a:rPr>
              <a:t>Anual</a:t>
            </a:r>
            <a:r>
              <a:rPr lang="en-US" kern="1200" dirty="0">
                <a:solidFill>
                  <a:schemeClr val="bg1"/>
                </a:solidFill>
                <a:latin typeface="Arial"/>
                <a:ea typeface="Helvetica Neue Condensed" panose="02000503000000020004" pitchFamily="2" charset="0"/>
                <a:cs typeface="Arial"/>
              </a:rPr>
              <a:t>.</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71B1DA28-1C9F-F646-0506-0B50A41E9431}"/>
              </a:ext>
            </a:extLst>
          </p:cNvPr>
          <p:cNvSpPr txBox="1"/>
          <p:nvPr/>
        </p:nvSpPr>
        <p:spPr>
          <a:xfrm>
            <a:off x="410208" y="232614"/>
            <a:ext cx="5097770" cy="1128514"/>
          </a:xfrm>
          <a:prstGeom prst="rect">
            <a:avLst/>
          </a:prstGeom>
          <a:noFill/>
        </p:spPr>
        <p:txBody>
          <a:bodyPr wrap="square" lIns="0" tIns="0" rIns="0" bIns="0" rtlCol="0" anchor="t">
            <a:spAutoFit/>
          </a:bodyPr>
          <a:lstStyle/>
          <a:p>
            <a:pPr algn="l" rtl="0">
              <a:lnSpc>
                <a:spcPts val="4360"/>
              </a:lnSpc>
            </a:pPr>
            <a:r>
              <a:rPr lang="en-ID" sz="3800" b="1" dirty="0" err="1">
                <a:solidFill>
                  <a:srgbClr val="E5FFC5"/>
                </a:solidFill>
                <a:latin typeface="Arial Black"/>
                <a:cs typeface="Arial Black" panose="020B0604020202020204" pitchFamily="34" charset="0"/>
              </a:rPr>
              <a:t>Bônus</a:t>
            </a:r>
            <a:r>
              <a:rPr lang="en-ID" sz="3800" b="1" dirty="0">
                <a:solidFill>
                  <a:srgbClr val="E5FFC5"/>
                </a:solidFill>
                <a:latin typeface="Arial Black"/>
                <a:cs typeface="Arial Black" panose="020B0604020202020204" pitchFamily="34" charset="0"/>
              </a:rPr>
              <a:t> </a:t>
            </a:r>
            <a:r>
              <a:rPr lang="en-ID" sz="3800" b="1" dirty="0" err="1">
                <a:solidFill>
                  <a:srgbClr val="E5FFC5"/>
                </a:solidFill>
                <a:latin typeface="Arial Black"/>
                <a:cs typeface="Arial Black" panose="020B0604020202020204" pitchFamily="34" charset="0"/>
              </a:rPr>
              <a:t>Mensais</a:t>
            </a:r>
            <a:r>
              <a:rPr lang="en-ID" sz="3800" b="1" dirty="0">
                <a:solidFill>
                  <a:srgbClr val="E5FFC5"/>
                </a:solidFill>
                <a:latin typeface="Arial Black"/>
                <a:cs typeface="Arial Black" panose="020B0604020202020204" pitchFamily="34" charset="0"/>
              </a:rPr>
              <a:t> </a:t>
            </a:r>
          </a:p>
          <a:p>
            <a:pPr algn="l" rtl="0">
              <a:lnSpc>
                <a:spcPts val="4360"/>
              </a:lnSpc>
            </a:pPr>
            <a:r>
              <a:rPr lang="en-ID" sz="3800" b="1" dirty="0">
                <a:solidFill>
                  <a:srgbClr val="E5FFC5"/>
                </a:solidFill>
                <a:latin typeface="Arial Black"/>
                <a:cs typeface="Arial Black" panose="020B0604020202020204" pitchFamily="34" charset="0"/>
              </a:rPr>
              <a:t>&amp; </a:t>
            </a:r>
            <a:r>
              <a:rPr lang="en-ID" sz="3800" b="1" dirty="0" err="1">
                <a:solidFill>
                  <a:srgbClr val="E5FFC5"/>
                </a:solidFill>
                <a:latin typeface="Arial Black"/>
                <a:cs typeface="Arial Black" panose="020B0604020202020204" pitchFamily="34" charset="0"/>
              </a:rPr>
              <a:t>Anuais</a:t>
            </a:r>
            <a:endParaRPr lang="en-ID" sz="3800" b="1" dirty="0">
              <a:solidFill>
                <a:srgbClr val="E5FFC5"/>
              </a:solidFill>
              <a:latin typeface="Arial Black" panose="020B0604020202020204" pitchFamily="34" charset="0"/>
              <a:cs typeface="Arial Black" panose="020B0604020202020204" pitchFamily="34" charset="0"/>
            </a:endParaRPr>
          </a:p>
        </p:txBody>
      </p:sp>
      <p:sp>
        <p:nvSpPr>
          <p:cNvPr id="9" name="Rectangle 8">
            <a:extLst>
              <a:ext uri="{FF2B5EF4-FFF2-40B4-BE49-F238E27FC236}">
                <a16:creationId xmlns:a16="http://schemas.microsoft.com/office/drawing/2014/main" id="{900E3472-61E8-F660-BCEE-80FA756FF61E}"/>
              </a:ext>
            </a:extLst>
          </p:cNvPr>
          <p:cNvSpPr/>
          <p:nvPr/>
        </p:nvSpPr>
        <p:spPr>
          <a:xfrm>
            <a:off x="371614" y="4408990"/>
            <a:ext cx="5036411" cy="557310"/>
          </a:xfrm>
          <a:prstGeom prst="rect">
            <a:avLst/>
          </a:prstGeom>
        </p:spPr>
        <p:txBody>
          <a:bodyPr wrap="square" lIns="64244" tIns="32120" rIns="64244" bIns="32120" anchor="t">
            <a:spAutoFit/>
          </a:bodyPr>
          <a:lstStyle/>
          <a:p>
            <a:pPr defTabSz="1167493"/>
            <a:r>
              <a:rPr lang="pt-BR" sz="800" i="0" u="none" strike="noStrike" dirty="0">
                <a:solidFill>
                  <a:schemeClr val="bg1"/>
                </a:solidFill>
                <a:effectLst/>
                <a:latin typeface="Arial" panose="020B0604020202020204" pitchFamily="34" charset="0"/>
                <a:cs typeface="Arial" panose="020B0604020202020204" pitchFamily="34" charset="0"/>
              </a:rPr>
              <a:t>*Os bônus de produção são ganhos por nossos principais líderes e exigem a construção de uma grande equipe de construtores de negócios que vendem produtos consistentemente aos clientes. Isso não é típico de todos os distribuidores e exige muito trabalho, habilidade e dedicação. Consulte a Declaração de Ganhos Médios Bruto em myherbalife.com.br</a:t>
            </a:r>
            <a:endParaRPr lang="en-US" dirty="0">
              <a:solidFill>
                <a:srgbClr val="EEECE1"/>
              </a:solidFill>
              <a:latin typeface="Arial"/>
              <a:cs typeface="Arial"/>
            </a:endParaRPr>
          </a:p>
        </p:txBody>
      </p:sp>
      <p:cxnSp>
        <p:nvCxnSpPr>
          <p:cNvPr id="5" name="Straight Connector 4">
            <a:extLst>
              <a:ext uri="{FF2B5EF4-FFF2-40B4-BE49-F238E27FC236}">
                <a16:creationId xmlns:a16="http://schemas.microsoft.com/office/drawing/2014/main" id="{8204C50E-45A8-3734-10E6-21DE4224529B}"/>
              </a:ext>
            </a:extLst>
          </p:cNvPr>
          <p:cNvCxnSpPr>
            <a:cxnSpLocks/>
          </p:cNvCxnSpPr>
          <p:nvPr/>
        </p:nvCxnSpPr>
        <p:spPr>
          <a:xfrm>
            <a:off x="378541" y="3141613"/>
            <a:ext cx="3979209"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B0ED511A-CD53-305A-ACD6-D2E819DF9F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8449" y="4702772"/>
            <a:ext cx="875100" cy="242111"/>
          </a:xfrm>
          <a:prstGeom prst="rect">
            <a:avLst/>
          </a:prstGeom>
        </p:spPr>
      </p:pic>
      <p:pic>
        <p:nvPicPr>
          <p:cNvPr id="3" name="Picture 7">
            <a:extLst>
              <a:ext uri="{FF2B5EF4-FFF2-40B4-BE49-F238E27FC236}">
                <a16:creationId xmlns:a16="http://schemas.microsoft.com/office/drawing/2014/main" id="{A63B0443-0FEC-2EC3-A86A-7B0D1FD2DF97}"/>
              </a:ext>
            </a:extLst>
          </p:cNvPr>
          <p:cNvPicPr>
            <a:picLocks noChangeAspect="1"/>
          </p:cNvPicPr>
          <p:nvPr/>
        </p:nvPicPr>
        <p:blipFill>
          <a:blip r:embed="rId5"/>
          <a:stretch>
            <a:fillRect/>
          </a:stretch>
        </p:blipFill>
        <p:spPr>
          <a:xfrm>
            <a:off x="5276850" y="817880"/>
            <a:ext cx="3416300" cy="3406140"/>
          </a:xfrm>
          <a:prstGeom prst="rect">
            <a:avLst/>
          </a:prstGeom>
        </p:spPr>
      </p:pic>
    </p:spTree>
    <p:extLst>
      <p:ext uri="{BB962C8B-B14F-4D97-AF65-F5344CB8AC3E}">
        <p14:creationId xmlns:p14="http://schemas.microsoft.com/office/powerpoint/2010/main" val="35588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14859E-05B4-FFC9-3685-A41CB6971B69}"/>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descr="Map, scatter chart&#10;&#10;Description automatically generated">
            <a:extLst>
              <a:ext uri="{FF2B5EF4-FFF2-40B4-BE49-F238E27FC236}">
                <a16:creationId xmlns:a16="http://schemas.microsoft.com/office/drawing/2014/main" id="{17936ADC-F467-DEFA-B7E8-F35285043B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18" y="1258290"/>
            <a:ext cx="9173817" cy="3885210"/>
          </a:xfrm>
          <a:prstGeom prst="rect">
            <a:avLst/>
          </a:prstGeom>
        </p:spPr>
      </p:pic>
      <p:sp>
        <p:nvSpPr>
          <p:cNvPr id="2" name="Rectangle 4">
            <a:extLst>
              <a:ext uri="{FF2B5EF4-FFF2-40B4-BE49-F238E27FC236}">
                <a16:creationId xmlns:a16="http://schemas.microsoft.com/office/drawing/2014/main" id="{F8766DE1-C1C3-329A-3170-401E14164DFB}"/>
              </a:ext>
            </a:extLst>
          </p:cNvPr>
          <p:cNvSpPr/>
          <p:nvPr/>
        </p:nvSpPr>
        <p:spPr>
          <a:xfrm>
            <a:off x="-82285" y="-57150"/>
            <a:ext cx="9308571" cy="1390374"/>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0">
              <a:latin typeface="Arial" panose="020B0604020202020204" pitchFamily="34" charset="0"/>
            </a:endParaRPr>
          </a:p>
        </p:txBody>
      </p:sp>
      <p:sp>
        <p:nvSpPr>
          <p:cNvPr id="3" name="TextBox 1">
            <a:extLst>
              <a:ext uri="{FF2B5EF4-FFF2-40B4-BE49-F238E27FC236}">
                <a16:creationId xmlns:a16="http://schemas.microsoft.com/office/drawing/2014/main" id="{39CF24FC-E093-30C1-53F2-96C9EBFAB98F}"/>
              </a:ext>
            </a:extLst>
          </p:cNvPr>
          <p:cNvSpPr txBox="1"/>
          <p:nvPr/>
        </p:nvSpPr>
        <p:spPr>
          <a:xfrm>
            <a:off x="326908" y="93856"/>
            <a:ext cx="8126721" cy="677108"/>
          </a:xfrm>
          <a:prstGeom prst="rect">
            <a:avLst/>
          </a:prstGeom>
          <a:noFill/>
          <a:ln>
            <a:noFill/>
          </a:ln>
          <a:effectLst/>
        </p:spPr>
        <p:txBody>
          <a:bodyPr wrap="square" rtlCol="0">
            <a:spAutoFit/>
          </a:bodyPr>
          <a:lstStyle/>
          <a:p>
            <a:pPr algn="l" defTabSz="128565" rtl="0"/>
            <a:r>
              <a:rPr lang="en-ID" sz="3800" b="1" dirty="0" err="1">
                <a:solidFill>
                  <a:srgbClr val="E5FFC5"/>
                </a:solidFill>
                <a:latin typeface="Arial Black" panose="020B0604020202020204" pitchFamily="34" charset="0"/>
                <a:cs typeface="Arial Black" panose="020B0604020202020204" pitchFamily="34" charset="0"/>
              </a:rPr>
              <a:t>Construa</a:t>
            </a:r>
            <a:r>
              <a:rPr lang="en-ID" sz="3800" b="1" dirty="0">
                <a:solidFill>
                  <a:srgbClr val="E5FFC5"/>
                </a:solidFill>
                <a:latin typeface="Arial Black" panose="020B0604020202020204" pitchFamily="34" charset="0"/>
                <a:cs typeface="Arial Black" panose="020B0604020202020204" pitchFamily="34" charset="0"/>
              </a:rPr>
              <a:t> um</a:t>
            </a:r>
          </a:p>
        </p:txBody>
      </p:sp>
      <p:sp>
        <p:nvSpPr>
          <p:cNvPr id="4" name="TextBox 6">
            <a:extLst>
              <a:ext uri="{FF2B5EF4-FFF2-40B4-BE49-F238E27FC236}">
                <a16:creationId xmlns:a16="http://schemas.microsoft.com/office/drawing/2014/main" id="{ED6031D5-5144-5809-2CCD-5FBEC4A0517B}"/>
              </a:ext>
            </a:extLst>
          </p:cNvPr>
          <p:cNvSpPr txBox="1"/>
          <p:nvPr/>
        </p:nvSpPr>
        <p:spPr>
          <a:xfrm>
            <a:off x="945366" y="500199"/>
            <a:ext cx="8563239" cy="677108"/>
          </a:xfrm>
          <a:prstGeom prst="rect">
            <a:avLst/>
          </a:prstGeom>
          <a:noFill/>
          <a:ln>
            <a:noFill/>
          </a:ln>
          <a:effectLst/>
        </p:spPr>
        <p:txBody>
          <a:bodyPr wrap="square" rtlCol="0">
            <a:spAutoFit/>
          </a:bodyPr>
          <a:lstStyle/>
          <a:p>
            <a:pPr algn="l" defTabSz="128565" rtl="0"/>
            <a:r>
              <a:rPr lang="en-ID" sz="3800" b="1" dirty="0" err="1">
                <a:solidFill>
                  <a:schemeClr val="bg1"/>
                </a:solidFill>
                <a:latin typeface="Arial Black" panose="020B0604020202020204" pitchFamily="34" charset="0"/>
                <a:cs typeface="Arial Black" panose="020B0604020202020204" pitchFamily="34" charset="0"/>
              </a:rPr>
              <a:t>Negócio</a:t>
            </a:r>
            <a:r>
              <a:rPr lang="en-US" sz="3800" b="1" kern="1200" dirty="0">
                <a:solidFill>
                  <a:schemeClr val="bg2"/>
                </a:solidFill>
                <a:latin typeface="Arial Black" panose="020B0604020202020204" pitchFamily="34" charset="0"/>
                <a:ea typeface="Helvetica Neue Condensed" panose="02000503000000020004" pitchFamily="2" charset="0"/>
                <a:cs typeface="Arial Black" panose="020B0604020202020204" pitchFamily="34" charset="0"/>
              </a:rPr>
              <a:t> </a:t>
            </a:r>
            <a:r>
              <a:rPr lang="en-ID"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Internacional</a:t>
            </a:r>
            <a:endParaRPr lang="en-US" sz="3800" b="1" kern="1200" dirty="0">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endParaRPr>
          </a:p>
        </p:txBody>
      </p:sp>
      <p:pic>
        <p:nvPicPr>
          <p:cNvPr id="5" name="Graphic 4">
            <a:extLst>
              <a:ext uri="{FF2B5EF4-FFF2-40B4-BE49-F238E27FC236}">
                <a16:creationId xmlns:a16="http://schemas.microsoft.com/office/drawing/2014/main" id="{4BE70FC9-8A93-0373-88E1-4D2FF1782B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449" y="4702771"/>
            <a:ext cx="875101" cy="242111"/>
          </a:xfrm>
          <a:prstGeom prst="rect">
            <a:avLst/>
          </a:prstGeom>
        </p:spPr>
      </p:pic>
    </p:spTree>
    <p:extLst>
      <p:ext uri="{BB962C8B-B14F-4D97-AF65-F5344CB8AC3E}">
        <p14:creationId xmlns:p14="http://schemas.microsoft.com/office/powerpoint/2010/main" val="315913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person, outdoor, tree&#10;&#10;Description automatically generated">
            <a:extLst>
              <a:ext uri="{FF2B5EF4-FFF2-40B4-BE49-F238E27FC236}">
                <a16:creationId xmlns:a16="http://schemas.microsoft.com/office/drawing/2014/main" id="{4AC2B298-1E21-5239-2A52-67E682E9F5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43"/>
          <a:stretch/>
        </p:blipFill>
        <p:spPr>
          <a:xfrm>
            <a:off x="1" y="0"/>
            <a:ext cx="9144000" cy="5143500"/>
          </a:xfrm>
          <a:prstGeom prst="rect">
            <a:avLst/>
          </a:prstGeom>
        </p:spPr>
      </p:pic>
      <p:sp>
        <p:nvSpPr>
          <p:cNvPr id="4" name="TextBox 1">
            <a:extLst>
              <a:ext uri="{FF2B5EF4-FFF2-40B4-BE49-F238E27FC236}">
                <a16:creationId xmlns:a16="http://schemas.microsoft.com/office/drawing/2014/main" id="{792340D3-8F79-1854-FC8E-373E91A100A7}"/>
              </a:ext>
            </a:extLst>
          </p:cNvPr>
          <p:cNvSpPr txBox="1"/>
          <p:nvPr/>
        </p:nvSpPr>
        <p:spPr>
          <a:xfrm>
            <a:off x="230716" y="4180081"/>
            <a:ext cx="8997808" cy="67710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l" defTabSz="128565" rtl="0"/>
            <a:r>
              <a:rPr lang="en-ID" sz="3800" b="1" dirty="0" err="1">
                <a:solidFill>
                  <a:srgbClr val="E5FFC5"/>
                </a:solidFill>
                <a:latin typeface="Arial Black" panose="020B0604020202020204" pitchFamily="34" charset="0"/>
                <a:cs typeface="Arial Black" panose="020B0604020202020204" pitchFamily="34" charset="0"/>
              </a:rPr>
              <a:t>como</a:t>
            </a:r>
            <a:r>
              <a:rPr lang="en-ID" sz="3800" b="1" dirty="0">
                <a:solidFill>
                  <a:srgbClr val="E5FFC5"/>
                </a:solidFill>
                <a:latin typeface="Arial Black" panose="020B0604020202020204" pitchFamily="34" charset="0"/>
                <a:cs typeface="Arial Black" panose="020B0604020202020204" pitchFamily="34" charset="0"/>
              </a:rPr>
              <a:t> </a:t>
            </a:r>
            <a:r>
              <a:rPr lang="en-ID" sz="3800" b="1" dirty="0" err="1">
                <a:solidFill>
                  <a:srgbClr val="E5FFC5"/>
                </a:solidFill>
                <a:latin typeface="Arial Black" panose="020B0604020202020204" pitchFamily="34" charset="0"/>
                <a:cs typeface="Arial Black" panose="020B0604020202020204" pitchFamily="34" charset="0"/>
              </a:rPr>
              <a:t>Distribuidor</a:t>
            </a:r>
            <a:r>
              <a:rPr lang="en-ID" sz="3800" b="1" dirty="0">
                <a:solidFill>
                  <a:srgbClr val="E5FFC5"/>
                </a:solidFill>
                <a:latin typeface="Arial Black" panose="020B0604020202020204" pitchFamily="34" charset="0"/>
                <a:cs typeface="Arial Black" panose="020B0604020202020204" pitchFamily="34" charset="0"/>
              </a:rPr>
              <a:t> </a:t>
            </a:r>
            <a:r>
              <a:rPr lang="en-ID" sz="3800" b="1" dirty="0" err="1">
                <a:solidFill>
                  <a:srgbClr val="E5FFC5"/>
                </a:solidFill>
                <a:latin typeface="Arial Black" panose="020B0604020202020204" pitchFamily="34" charset="0"/>
                <a:cs typeface="Arial Black" panose="020B0604020202020204" pitchFamily="34" charset="0"/>
              </a:rPr>
              <a:t>Independente</a:t>
            </a:r>
            <a:endParaRPr lang="en-ID" sz="3800" b="1" dirty="0">
              <a:solidFill>
                <a:srgbClr val="E5FFC5"/>
              </a:solidFill>
              <a:latin typeface="Arial Black" panose="020B0604020202020204" pitchFamily="34" charset="0"/>
              <a:cs typeface="Arial Black" panose="020B0604020202020204" pitchFamily="34" charset="0"/>
            </a:endParaRPr>
          </a:p>
        </p:txBody>
      </p:sp>
      <p:sp>
        <p:nvSpPr>
          <p:cNvPr id="5" name="TextBox 6">
            <a:extLst>
              <a:ext uri="{FF2B5EF4-FFF2-40B4-BE49-F238E27FC236}">
                <a16:creationId xmlns:a16="http://schemas.microsoft.com/office/drawing/2014/main" id="{7F444E21-FDA5-97B5-81DC-9EC693756F26}"/>
              </a:ext>
            </a:extLst>
          </p:cNvPr>
          <p:cNvSpPr txBox="1"/>
          <p:nvPr/>
        </p:nvSpPr>
        <p:spPr>
          <a:xfrm>
            <a:off x="230717" y="2679041"/>
            <a:ext cx="8563239" cy="1754326"/>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l" defTabSz="128565" rtl="0"/>
            <a:r>
              <a:rPr lang="pt-BR" sz="5400" b="1" dirty="0">
                <a:solidFill>
                  <a:schemeClr val="bg1"/>
                </a:solidFill>
                <a:latin typeface="Arial Black" panose="020B0604020202020204" pitchFamily="34" charset="0"/>
                <a:cs typeface="Arial Black" panose="020B0604020202020204" pitchFamily="34" charset="0"/>
              </a:rPr>
              <a:t>Alcance seu</a:t>
            </a:r>
            <a:br>
              <a:rPr lang="pt-BR" sz="5400" b="1" dirty="0">
                <a:solidFill>
                  <a:schemeClr val="bg1"/>
                </a:solidFill>
                <a:latin typeface="Arial Black" panose="020B0604020202020204" pitchFamily="34" charset="0"/>
                <a:cs typeface="Arial Black" panose="020B0604020202020204" pitchFamily="34" charset="0"/>
              </a:rPr>
            </a:br>
            <a:r>
              <a:rPr lang="pt-BR" sz="54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Potencial</a:t>
            </a:r>
            <a:endParaRPr lang="en-US" sz="5400" b="1" kern="1200" dirty="0">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endParaRPr>
          </a:p>
        </p:txBody>
      </p:sp>
    </p:spTree>
    <p:extLst>
      <p:ext uri="{BB962C8B-B14F-4D97-AF65-F5344CB8AC3E}">
        <p14:creationId xmlns:p14="http://schemas.microsoft.com/office/powerpoint/2010/main" val="98488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487549-7CD8-FD21-88C2-C461F2101967}"/>
              </a:ext>
            </a:extLst>
          </p:cNvPr>
          <p:cNvSpPr txBox="1"/>
          <p:nvPr/>
        </p:nvSpPr>
        <p:spPr>
          <a:xfrm>
            <a:off x="473166" y="1959295"/>
            <a:ext cx="4306003" cy="2308324"/>
          </a:xfrm>
          <a:prstGeom prst="rect">
            <a:avLst/>
          </a:prstGeom>
          <a:noFill/>
          <a:ln>
            <a:noFill/>
          </a:ln>
          <a:effectLst/>
        </p:spPr>
        <p:txBody>
          <a:bodyPr wrap="square" rtlCol="0">
            <a:spAutoFit/>
          </a:bodyPr>
          <a:lstStyle/>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Comunidade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empreendedores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experientes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dispostos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te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ajudar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Ferramentas 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treinamentos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negócios</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Oportunidade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participar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eventos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experiências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ganhar</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viagens</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cxnSp>
        <p:nvCxnSpPr>
          <p:cNvPr id="6" name="Straight Connector 5">
            <a:extLst>
              <a:ext uri="{FF2B5EF4-FFF2-40B4-BE49-F238E27FC236}">
                <a16:creationId xmlns:a16="http://schemas.microsoft.com/office/drawing/2014/main" id="{ED1EB64D-9761-BAED-5E8E-638FF1196095}"/>
              </a:ext>
            </a:extLst>
          </p:cNvPr>
          <p:cNvCxnSpPr>
            <a:cxnSpLocks/>
          </p:cNvCxnSpPr>
          <p:nvPr/>
        </p:nvCxnSpPr>
        <p:spPr>
          <a:xfrm>
            <a:off x="551700" y="2685952"/>
            <a:ext cx="2835736"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E6F5117-9B9A-0B66-08B9-F3880E24CB8E}"/>
              </a:ext>
            </a:extLst>
          </p:cNvPr>
          <p:cNvSpPr txBox="1"/>
          <p:nvPr/>
        </p:nvSpPr>
        <p:spPr>
          <a:xfrm>
            <a:off x="441192" y="1060979"/>
            <a:ext cx="4715210" cy="643766"/>
          </a:xfrm>
          <a:prstGeom prst="rect">
            <a:avLst/>
          </a:prstGeom>
          <a:noFill/>
          <a:ln>
            <a:noFill/>
          </a:ln>
          <a:effectLst/>
        </p:spPr>
        <p:txBody>
          <a:bodyPr wrap="square" rtlCol="0">
            <a:spAutoFit/>
          </a:bodyPr>
          <a:lstStyle/>
          <a:p>
            <a:pPr algn="l" defTabSz="128565" rtl="0">
              <a:lnSpc>
                <a:spcPts val="4280"/>
              </a:lnSpc>
            </a:pP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nós</a:t>
            </a: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oferecemos</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19" name="TextBox 18">
            <a:extLst>
              <a:ext uri="{FF2B5EF4-FFF2-40B4-BE49-F238E27FC236}">
                <a16:creationId xmlns:a16="http://schemas.microsoft.com/office/drawing/2014/main" id="{4594CCF1-4ABF-EA82-F6B0-5ED10904CB88}"/>
              </a:ext>
            </a:extLst>
          </p:cNvPr>
          <p:cNvSpPr txBox="1"/>
          <p:nvPr/>
        </p:nvSpPr>
        <p:spPr>
          <a:xfrm>
            <a:off x="473166" y="552830"/>
            <a:ext cx="3648969" cy="654538"/>
          </a:xfrm>
          <a:prstGeom prst="rect">
            <a:avLst/>
          </a:prstGeom>
          <a:noFill/>
          <a:ln>
            <a:noFill/>
          </a:ln>
          <a:effectLst/>
        </p:spPr>
        <p:txBody>
          <a:bodyPr wrap="square" rtlCol="0">
            <a:spAutoFit/>
          </a:bodyPr>
          <a:lstStyle/>
          <a:p>
            <a:pPr algn="l" defTabSz="128565" rtl="0">
              <a:lnSpc>
                <a:spcPts val="4280"/>
              </a:lnSpc>
            </a:pPr>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Apoio</a:t>
            </a: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que</a:t>
            </a:r>
          </a:p>
        </p:txBody>
      </p:sp>
      <p:cxnSp>
        <p:nvCxnSpPr>
          <p:cNvPr id="4" name="Straight Connector 3">
            <a:extLst>
              <a:ext uri="{FF2B5EF4-FFF2-40B4-BE49-F238E27FC236}">
                <a16:creationId xmlns:a16="http://schemas.microsoft.com/office/drawing/2014/main" id="{65E76A73-E2C9-6F9A-C6A7-978CDD08E114}"/>
              </a:ext>
            </a:extLst>
          </p:cNvPr>
          <p:cNvCxnSpPr>
            <a:cxnSpLocks/>
          </p:cNvCxnSpPr>
          <p:nvPr/>
        </p:nvCxnSpPr>
        <p:spPr>
          <a:xfrm>
            <a:off x="551700" y="3552811"/>
            <a:ext cx="2842664"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B3B537-80B4-AFA5-11B2-92B311C517A8}"/>
              </a:ext>
            </a:extLst>
          </p:cNvPr>
          <p:cNvSpPr/>
          <p:nvPr/>
        </p:nvSpPr>
        <p:spPr>
          <a:xfrm>
            <a:off x="487193" y="4767365"/>
            <a:ext cx="6570832" cy="311089"/>
          </a:xfrm>
          <a:prstGeom prst="rect">
            <a:avLst/>
          </a:prstGeom>
        </p:spPr>
        <p:txBody>
          <a:bodyPr wrap="square" lIns="64244" tIns="32120" rIns="64244" bIns="32120" anchor="t">
            <a:spAutoFit/>
          </a:bodyPr>
          <a:lstStyle/>
          <a:p>
            <a:pPr defTabSz="1167493"/>
            <a:r>
              <a:rPr lang="pt-BR" sz="800" i="0" u="none" strike="noStrike" dirty="0">
                <a:solidFill>
                  <a:schemeClr val="bg1"/>
                </a:solidFill>
                <a:effectLst/>
                <a:latin typeface="Arial" panose="020B0604020202020204" pitchFamily="34" charset="0"/>
                <a:cs typeface="Arial" panose="020B0604020202020204" pitchFamily="34" charset="0"/>
              </a:rPr>
              <a:t>*As qualificações de viagens de incentivo são conquistadas por nossos principais líderes, não são típicas de todos os distribuidores e exigem muito trabalho, habilidade e dedicação. Consulte a Declaração de Ganhos Médios Bruto em myherbalife.com.br</a:t>
            </a:r>
            <a:endParaRPr lang="en-US" dirty="0">
              <a:solidFill>
                <a:srgbClr val="EEECE1"/>
              </a:solidFill>
              <a:latin typeface="Arial"/>
              <a:cs typeface="Arial"/>
            </a:endParaRPr>
          </a:p>
        </p:txBody>
      </p:sp>
      <p:pic>
        <p:nvPicPr>
          <p:cNvPr id="7" name="Picture 6">
            <a:extLst>
              <a:ext uri="{FF2B5EF4-FFF2-40B4-BE49-F238E27FC236}">
                <a16:creationId xmlns:a16="http://schemas.microsoft.com/office/drawing/2014/main" id="{1A1951BA-0C71-69C4-A1C1-3416109506D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07464" y="880774"/>
            <a:ext cx="3284836" cy="3284836"/>
          </a:xfrm>
          <a:prstGeom prst="rect">
            <a:avLst/>
          </a:prstGeom>
          <a:ln w="63500">
            <a:solidFill>
              <a:srgbClr val="E5FFC5"/>
            </a:solidFill>
          </a:ln>
        </p:spPr>
      </p:pic>
      <p:pic>
        <p:nvPicPr>
          <p:cNvPr id="8" name="Graphic 7">
            <a:extLst>
              <a:ext uri="{FF2B5EF4-FFF2-40B4-BE49-F238E27FC236}">
                <a16:creationId xmlns:a16="http://schemas.microsoft.com/office/drawing/2014/main" id="{C9F92F5E-A377-0783-F37B-BDC9E71F81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449" y="4702772"/>
            <a:ext cx="875100" cy="242111"/>
          </a:xfrm>
          <a:prstGeom prst="rect">
            <a:avLst/>
          </a:prstGeom>
        </p:spPr>
      </p:pic>
    </p:spTree>
    <p:extLst>
      <p:ext uri="{BB962C8B-B14F-4D97-AF65-F5344CB8AC3E}">
        <p14:creationId xmlns:p14="http://schemas.microsoft.com/office/powerpoint/2010/main" val="4099443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487549-7CD8-FD21-88C2-C461F2101967}"/>
              </a:ext>
            </a:extLst>
          </p:cNvPr>
          <p:cNvSpPr txBox="1"/>
          <p:nvPr/>
        </p:nvSpPr>
        <p:spPr>
          <a:xfrm>
            <a:off x="580773" y="2028127"/>
            <a:ext cx="3668498" cy="1754326"/>
          </a:xfrm>
          <a:prstGeom prst="rect">
            <a:avLst/>
          </a:prstGeom>
          <a:noFill/>
          <a:ln>
            <a:noFill/>
          </a:ln>
          <a:effectLst/>
        </p:spPr>
        <p:txBody>
          <a:bodyPr wrap="square" lIns="91440" tIns="45720" rIns="91440" bIns="45720" rtlCol="0" anchor="t">
            <a:spAutoFit/>
          </a:bodyPr>
          <a:lstStyle/>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Produtos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de Alta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Qualidade</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a:r>
              <a:rPr lang="en-US" kern="1200" dirty="0">
                <a:solidFill>
                  <a:schemeClr val="bg1"/>
                </a:solidFill>
                <a:latin typeface="Arial"/>
                <a:cs typeface="Arial"/>
              </a:rPr>
              <a:t>Sem </a:t>
            </a:r>
            <a:r>
              <a:rPr lang="en-US" kern="1200" dirty="0" err="1">
                <a:solidFill>
                  <a:schemeClr val="bg1"/>
                </a:solidFill>
                <a:latin typeface="Arial"/>
                <a:cs typeface="Arial"/>
              </a:rPr>
              <a:t>exigência</a:t>
            </a:r>
            <a:r>
              <a:rPr lang="en-US" kern="1200" dirty="0">
                <a:solidFill>
                  <a:schemeClr val="bg1"/>
                </a:solidFill>
                <a:latin typeface="Arial"/>
                <a:cs typeface="Arial"/>
              </a:rPr>
              <a:t> de volume </a:t>
            </a:r>
            <a:r>
              <a:rPr lang="en-US" kern="1200" dirty="0" err="1">
                <a:solidFill>
                  <a:schemeClr val="bg1"/>
                </a:solidFill>
                <a:latin typeface="Arial"/>
                <a:cs typeface="Arial"/>
              </a:rPr>
              <a:t>mínimo</a:t>
            </a:r>
            <a:r>
              <a:rPr lang="en-US" kern="1200" dirty="0">
                <a:solidFill>
                  <a:schemeClr val="bg1"/>
                </a:solidFill>
                <a:latin typeface="Arial"/>
                <a:cs typeface="Arial"/>
              </a:rPr>
              <a:t> de </a:t>
            </a:r>
            <a:r>
              <a:rPr lang="en-US" kern="1200" dirty="0" err="1">
                <a:solidFill>
                  <a:schemeClr val="bg1"/>
                </a:solidFill>
                <a:latin typeface="Arial"/>
                <a:cs typeface="Arial"/>
              </a:rPr>
              <a:t>compras</a:t>
            </a:r>
            <a:r>
              <a:rPr lang="en-US" kern="1200" dirty="0">
                <a:solidFill>
                  <a:schemeClr val="bg1"/>
                </a:solidFill>
                <a:latin typeface="Arial"/>
                <a:cs typeface="Arial"/>
              </a:rPr>
              <a:t> </a:t>
            </a:r>
            <a:r>
              <a:rPr lang="en-US" kern="1200" dirty="0" err="1">
                <a:solidFill>
                  <a:schemeClr val="bg1"/>
                </a:solidFill>
                <a:latin typeface="Arial"/>
                <a:cs typeface="Arial"/>
              </a:rPr>
              <a:t>mensais</a:t>
            </a:r>
            <a:endParaRPr lang="en-US" dirty="0">
              <a:solidFill>
                <a:schemeClr val="bg1"/>
              </a:solidFill>
            </a:endParaRPr>
          </a:p>
          <a:p>
            <a:pPr algn="l" defTabSz="128565"/>
            <a:endParaRPr lang="en-US" kern="1200" dirty="0">
              <a:solidFill>
                <a:schemeClr val="bg1"/>
              </a:solidFill>
              <a:latin typeface="Arial"/>
              <a:cs typeface="Arial"/>
            </a:endParaRPr>
          </a:p>
          <a:p>
            <a:pPr algn="l" defTabSz="128565" rtl="0"/>
            <a:r>
              <a:rPr lang="en-US" kern="1200" dirty="0" err="1">
                <a:solidFill>
                  <a:schemeClr val="bg1"/>
                </a:solidFill>
                <a:latin typeface="Arial"/>
                <a:ea typeface="Helvetica Neue Condensed" panose="02000503000000020004" pitchFamily="2" charset="0"/>
                <a:cs typeface="Arial"/>
              </a:rPr>
              <a:t>Garantia</a:t>
            </a:r>
            <a:r>
              <a:rPr lang="en-US" kern="1200" dirty="0">
                <a:solidFill>
                  <a:schemeClr val="bg1"/>
                </a:solidFill>
                <a:latin typeface="Arial"/>
                <a:ea typeface="Helvetica Neue Condensed" panose="02000503000000020004" pitchFamily="2" charset="0"/>
                <a:cs typeface="Arial"/>
              </a:rPr>
              <a:t> de </a:t>
            </a:r>
            <a:r>
              <a:rPr lang="en-US" kern="1200" dirty="0" err="1">
                <a:solidFill>
                  <a:schemeClr val="bg1"/>
                </a:solidFill>
                <a:latin typeface="Arial"/>
                <a:ea typeface="Helvetica Neue Condensed" panose="02000503000000020004" pitchFamily="2" charset="0"/>
                <a:cs typeface="Arial"/>
              </a:rPr>
              <a:t>reembolso</a:t>
            </a:r>
            <a:r>
              <a:rPr lang="en-US" kern="1200" dirty="0">
                <a:solidFill>
                  <a:schemeClr val="bg1"/>
                </a:solidFill>
                <a:latin typeface="Arial"/>
                <a:ea typeface="Helvetica Neue Condensed" panose="02000503000000020004" pitchFamily="2" charset="0"/>
                <a:cs typeface="Arial"/>
              </a:rPr>
              <a:t> de 100%*</a:t>
            </a:r>
          </a:p>
        </p:txBody>
      </p:sp>
      <p:cxnSp>
        <p:nvCxnSpPr>
          <p:cNvPr id="6" name="Straight Connector 5">
            <a:extLst>
              <a:ext uri="{FF2B5EF4-FFF2-40B4-BE49-F238E27FC236}">
                <a16:creationId xmlns:a16="http://schemas.microsoft.com/office/drawing/2014/main" id="{ED1EB64D-9761-BAED-5E8E-638FF1196095}"/>
              </a:ext>
            </a:extLst>
          </p:cNvPr>
          <p:cNvCxnSpPr>
            <a:cxnSpLocks/>
          </p:cNvCxnSpPr>
          <p:nvPr/>
        </p:nvCxnSpPr>
        <p:spPr>
          <a:xfrm>
            <a:off x="668661" y="2481834"/>
            <a:ext cx="2838920"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4F42C-06CD-FF84-1A76-32EEC8B0DD53}"/>
              </a:ext>
            </a:extLst>
          </p:cNvPr>
          <p:cNvCxnSpPr>
            <a:cxnSpLocks/>
          </p:cNvCxnSpPr>
          <p:nvPr/>
        </p:nvCxnSpPr>
        <p:spPr>
          <a:xfrm>
            <a:off x="668661" y="3328482"/>
            <a:ext cx="2838920"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0E6AAFB-A01E-6244-1F20-AF79E3878346}"/>
              </a:ext>
            </a:extLst>
          </p:cNvPr>
          <p:cNvSpPr txBox="1"/>
          <p:nvPr/>
        </p:nvSpPr>
        <p:spPr>
          <a:xfrm>
            <a:off x="410232" y="215728"/>
            <a:ext cx="6441035" cy="643766"/>
          </a:xfrm>
          <a:prstGeom prst="rect">
            <a:avLst/>
          </a:prstGeom>
          <a:noFill/>
          <a:ln>
            <a:noFill/>
          </a:ln>
          <a:effectLst/>
        </p:spPr>
        <p:txBody>
          <a:bodyPr wrap="square" rtlCol="0">
            <a:spAutoFit/>
          </a:bodyPr>
          <a:lstStyle/>
          <a:p>
            <a:pPr algn="l" defTabSz="128565" rtl="0">
              <a:lnSpc>
                <a:spcPts val="4280"/>
              </a:lnSpc>
            </a:pP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Uma </a:t>
            </a:r>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sólida</a:t>
            </a:r>
            <a:endParaRPr lang="en-US" sz="3800" b="1" kern="1200" dirty="0">
              <a:solidFill>
                <a:srgbClr val="FF0000"/>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15" name="TextBox 14">
            <a:extLst>
              <a:ext uri="{FF2B5EF4-FFF2-40B4-BE49-F238E27FC236}">
                <a16:creationId xmlns:a16="http://schemas.microsoft.com/office/drawing/2014/main" id="{C012872A-66B0-7B31-35A8-1AE91831A5C3}"/>
              </a:ext>
            </a:extLst>
          </p:cNvPr>
          <p:cNvSpPr txBox="1"/>
          <p:nvPr/>
        </p:nvSpPr>
        <p:spPr>
          <a:xfrm>
            <a:off x="506342" y="4624090"/>
            <a:ext cx="4562963" cy="338554"/>
          </a:xfrm>
          <a:prstGeom prst="rect">
            <a:avLst/>
          </a:prstGeom>
          <a:noFill/>
        </p:spPr>
        <p:txBody>
          <a:bodyPr wrap="square">
            <a:spAutoFit/>
          </a:bodyPr>
          <a:lstStyle/>
          <a:p>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*Se você decidir desistir do negócio por qualquer motivo, poderá receber o reembolso total do custo do Kit de Início e de quaisquer produtos não abertos comprados nos últimos 12 meses.</a:t>
            </a:r>
            <a:endParaRPr lang="en-US" sz="8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723F228-0430-7E45-3980-71B3872C1F06}"/>
              </a:ext>
            </a:extLst>
          </p:cNvPr>
          <p:cNvSpPr txBox="1"/>
          <p:nvPr/>
        </p:nvSpPr>
        <p:spPr>
          <a:xfrm>
            <a:off x="812053" y="646060"/>
            <a:ext cx="7503272" cy="643766"/>
          </a:xfrm>
          <a:prstGeom prst="rect">
            <a:avLst/>
          </a:prstGeom>
          <a:noFill/>
          <a:ln>
            <a:noFill/>
          </a:ln>
          <a:effectLst/>
        </p:spPr>
        <p:txBody>
          <a:bodyPr wrap="square" rtlCol="0">
            <a:spAutoFit/>
          </a:bodyPr>
          <a:lstStyle/>
          <a:p>
            <a:pPr algn="l" defTabSz="128565" rtl="0">
              <a:lnSpc>
                <a:spcPts val="4280"/>
              </a:lnSpc>
            </a:pP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Oportunidade</a:t>
            </a: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de </a:t>
            </a: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Negócio</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pic>
        <p:nvPicPr>
          <p:cNvPr id="8" name="Picture 7">
            <a:extLst>
              <a:ext uri="{FF2B5EF4-FFF2-40B4-BE49-F238E27FC236}">
                <a16:creationId xmlns:a16="http://schemas.microsoft.com/office/drawing/2014/main" id="{2A64845A-5E19-C8BE-0C34-A29FF0AF9A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52822" y="1456028"/>
            <a:ext cx="3284836" cy="3284836"/>
          </a:xfrm>
          <a:prstGeom prst="rect">
            <a:avLst/>
          </a:prstGeom>
          <a:ln w="63500">
            <a:solidFill>
              <a:srgbClr val="E5FFC5"/>
            </a:solidFill>
          </a:ln>
        </p:spPr>
      </p:pic>
    </p:spTree>
    <p:extLst>
      <p:ext uri="{BB962C8B-B14F-4D97-AF65-F5344CB8AC3E}">
        <p14:creationId xmlns:p14="http://schemas.microsoft.com/office/powerpoint/2010/main" val="97106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C513C8-2B3D-8B7A-3157-65CCC43A8C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77" y="1"/>
            <a:ext cx="9148251" cy="5146464"/>
          </a:xfrm>
          <a:prstGeom prst="rect">
            <a:avLst/>
          </a:prstGeom>
        </p:spPr>
      </p:pic>
      <p:sp>
        <p:nvSpPr>
          <p:cNvPr id="5" name="TextBox 4">
            <a:extLst>
              <a:ext uri="{FF2B5EF4-FFF2-40B4-BE49-F238E27FC236}">
                <a16:creationId xmlns:a16="http://schemas.microsoft.com/office/drawing/2014/main" id="{64487549-7CD8-FD21-88C2-C461F2101967}"/>
              </a:ext>
            </a:extLst>
          </p:cNvPr>
          <p:cNvSpPr txBox="1"/>
          <p:nvPr/>
        </p:nvSpPr>
        <p:spPr>
          <a:xfrm>
            <a:off x="293042" y="1811129"/>
            <a:ext cx="3728889" cy="2862322"/>
          </a:xfrm>
          <a:prstGeom prst="rect">
            <a:avLst/>
          </a:prstGeom>
          <a:noFill/>
          <a:ln>
            <a:noFill/>
          </a:ln>
          <a:effectLst/>
        </p:spPr>
        <p:txBody>
          <a:bodyPr wrap="square" rtlCol="0">
            <a:spAutoFit/>
          </a:bodyPr>
          <a:lstStyle/>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Trabalhe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como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quando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onde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quiser</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endParaRPr lang="en-US"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Construa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um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negócio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que se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encaixa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com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vida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agenda,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paixões</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t>
            </a: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pPr algn="l"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Trabalhe</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tempo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parcial</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ou</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construa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um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negócio</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para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sua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vida</a:t>
            </a:r>
            <a:r>
              <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t>
            </a:r>
          </a:p>
        </p:txBody>
      </p:sp>
      <p:cxnSp>
        <p:nvCxnSpPr>
          <p:cNvPr id="6" name="Straight Connector 5">
            <a:extLst>
              <a:ext uri="{FF2B5EF4-FFF2-40B4-BE49-F238E27FC236}">
                <a16:creationId xmlns:a16="http://schemas.microsoft.com/office/drawing/2014/main" id="{ED1EB64D-9761-BAED-5E8E-638FF1196095}"/>
              </a:ext>
            </a:extLst>
          </p:cNvPr>
          <p:cNvCxnSpPr>
            <a:cxnSpLocks/>
          </p:cNvCxnSpPr>
          <p:nvPr/>
        </p:nvCxnSpPr>
        <p:spPr>
          <a:xfrm>
            <a:off x="387323" y="2551008"/>
            <a:ext cx="3049560"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E0C11EC-4651-3757-6192-837A1F4092A7}"/>
              </a:ext>
            </a:extLst>
          </p:cNvPr>
          <p:cNvSpPr txBox="1"/>
          <p:nvPr/>
        </p:nvSpPr>
        <p:spPr>
          <a:xfrm>
            <a:off x="989185" y="769451"/>
            <a:ext cx="3640454" cy="643766"/>
          </a:xfrm>
          <a:prstGeom prst="rect">
            <a:avLst/>
          </a:prstGeom>
          <a:noFill/>
          <a:ln>
            <a:noFill/>
          </a:ln>
          <a:effectLst/>
        </p:spPr>
        <p:txBody>
          <a:bodyPr wrap="square" rtlCol="0">
            <a:spAutoFit/>
          </a:bodyPr>
          <a:lstStyle/>
          <a:p>
            <a:pPr algn="l" defTabSz="128565" rtl="0">
              <a:lnSpc>
                <a:spcPts val="4280"/>
              </a:lnSpc>
            </a:pP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do </a:t>
            </a: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seu</a:t>
            </a: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jeito</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8" name="TextBox 7">
            <a:extLst>
              <a:ext uri="{FF2B5EF4-FFF2-40B4-BE49-F238E27FC236}">
                <a16:creationId xmlns:a16="http://schemas.microsoft.com/office/drawing/2014/main" id="{15B68453-D553-CB0D-C69D-5C039268A325}"/>
              </a:ext>
            </a:extLst>
          </p:cNvPr>
          <p:cNvSpPr txBox="1"/>
          <p:nvPr/>
        </p:nvSpPr>
        <p:spPr>
          <a:xfrm>
            <a:off x="293043" y="323908"/>
            <a:ext cx="4837757" cy="643766"/>
          </a:xfrm>
          <a:prstGeom prst="rect">
            <a:avLst/>
          </a:prstGeom>
          <a:noFill/>
          <a:ln>
            <a:noFill/>
          </a:ln>
          <a:effectLst/>
        </p:spPr>
        <p:txBody>
          <a:bodyPr wrap="square" rtlCol="0">
            <a:spAutoFit/>
          </a:bodyPr>
          <a:lstStyle/>
          <a:p>
            <a:pPr algn="l" defTabSz="128565" rtl="0">
              <a:lnSpc>
                <a:spcPts val="4280"/>
              </a:lnSpc>
            </a:pPr>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Seu</a:t>
            </a: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negócio</a:t>
            </a:r>
            <a:endPar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p:txBody>
      </p:sp>
      <p:cxnSp>
        <p:nvCxnSpPr>
          <p:cNvPr id="4" name="Straight Connector 3">
            <a:extLst>
              <a:ext uri="{FF2B5EF4-FFF2-40B4-BE49-F238E27FC236}">
                <a16:creationId xmlns:a16="http://schemas.microsoft.com/office/drawing/2014/main" id="{B67FD099-5AE2-CEAB-5403-E2E7659170A0}"/>
              </a:ext>
            </a:extLst>
          </p:cNvPr>
          <p:cNvCxnSpPr>
            <a:cxnSpLocks/>
          </p:cNvCxnSpPr>
          <p:nvPr/>
        </p:nvCxnSpPr>
        <p:spPr>
          <a:xfrm>
            <a:off x="387323" y="3692285"/>
            <a:ext cx="3049560"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135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7093B-726A-F056-156E-5C0999379A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04311" y="1691835"/>
            <a:ext cx="3626842" cy="2410339"/>
          </a:xfrm>
          <a:prstGeom prst="rect">
            <a:avLst/>
          </a:prstGeom>
        </p:spPr>
      </p:pic>
      <p:pic>
        <p:nvPicPr>
          <p:cNvPr id="11" name="Picture 10">
            <a:extLst>
              <a:ext uri="{FF2B5EF4-FFF2-40B4-BE49-F238E27FC236}">
                <a16:creationId xmlns:a16="http://schemas.microsoft.com/office/drawing/2014/main" id="{87A8ADE5-9CFD-DB65-517D-58293045E81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5401" y="1691835"/>
            <a:ext cx="3626842" cy="2410339"/>
          </a:xfrm>
          <a:prstGeom prst="rect">
            <a:avLst/>
          </a:prstGeom>
        </p:spPr>
      </p:pic>
      <p:sp>
        <p:nvSpPr>
          <p:cNvPr id="12" name="Oval 11">
            <a:extLst>
              <a:ext uri="{FF2B5EF4-FFF2-40B4-BE49-F238E27FC236}">
                <a16:creationId xmlns:a16="http://schemas.microsoft.com/office/drawing/2014/main" id="{9F8027D2-0C72-5CFE-D239-0A5645CF8822}"/>
              </a:ext>
            </a:extLst>
          </p:cNvPr>
          <p:cNvSpPr>
            <a:spLocks noChangeAspect="1"/>
          </p:cNvSpPr>
          <p:nvPr/>
        </p:nvSpPr>
        <p:spPr>
          <a:xfrm>
            <a:off x="4221878" y="2570480"/>
            <a:ext cx="634575" cy="634575"/>
          </a:xfrm>
          <a:prstGeom prst="ellipse">
            <a:avLst/>
          </a:prstGeom>
          <a:solidFill>
            <a:srgbClr val="42A04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8873EF9-7763-9013-C5F9-D749350C2FFC}"/>
              </a:ext>
            </a:extLst>
          </p:cNvPr>
          <p:cNvSpPr/>
          <p:nvPr/>
        </p:nvSpPr>
        <p:spPr>
          <a:xfrm>
            <a:off x="0" y="-10159"/>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4" name="TextBox 3">
            <a:extLst>
              <a:ext uri="{FF2B5EF4-FFF2-40B4-BE49-F238E27FC236}">
                <a16:creationId xmlns:a16="http://schemas.microsoft.com/office/drawing/2014/main" id="{8A4282EE-CF40-8A81-769A-B9167FA5DAA1}"/>
              </a:ext>
            </a:extLst>
          </p:cNvPr>
          <p:cNvSpPr txBox="1"/>
          <p:nvPr/>
        </p:nvSpPr>
        <p:spPr>
          <a:xfrm>
            <a:off x="1111656" y="321294"/>
            <a:ext cx="4455001" cy="553998"/>
          </a:xfrm>
          <a:prstGeom prst="rect">
            <a:avLst/>
          </a:prstGeom>
          <a:noFill/>
        </p:spPr>
        <p:txBody>
          <a:bodyPr wrap="square" lIns="0" tIns="0" rIns="0" bIns="0" rtlCol="0">
            <a:spAutoFit/>
          </a:bodyPr>
          <a:lstStyle/>
          <a:p>
            <a:pPr algn="l" rtl="0"/>
            <a:r>
              <a:rPr lang="en-ID" sz="3600" b="1" dirty="0" err="1">
                <a:solidFill>
                  <a:schemeClr val="bg1"/>
                </a:solidFill>
                <a:latin typeface="Arial Black" panose="020B0604020202020204" pitchFamily="34" charset="0"/>
                <a:cs typeface="Arial Black" panose="020B0604020202020204" pitchFamily="34" charset="0"/>
              </a:rPr>
              <a:t>Oportunidades</a:t>
            </a:r>
            <a:endParaRPr lang="en-ID" sz="3600" b="1"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0F128EE4-AB39-9AB9-7208-E96452C4EEE3}"/>
              </a:ext>
            </a:extLst>
          </p:cNvPr>
          <p:cNvSpPr txBox="1"/>
          <p:nvPr/>
        </p:nvSpPr>
        <p:spPr>
          <a:xfrm>
            <a:off x="469557" y="321294"/>
            <a:ext cx="704285" cy="553998"/>
          </a:xfrm>
          <a:prstGeom prst="rect">
            <a:avLst/>
          </a:prstGeom>
          <a:noFill/>
        </p:spPr>
        <p:txBody>
          <a:bodyPr wrap="square" lIns="0" tIns="0" rIns="0" bIns="0" rtlCol="0">
            <a:spAutoFit/>
          </a:bodyPr>
          <a:lstStyle/>
          <a:p>
            <a:pPr algn="ctr" rtl="0"/>
            <a:r>
              <a:rPr lang="en-ID" sz="3600" b="1">
                <a:solidFill>
                  <a:srgbClr val="E5FFC5"/>
                </a:solidFill>
                <a:latin typeface="Arial Black" panose="020B0604020202020204" pitchFamily="34" charset="0"/>
                <a:cs typeface="Arial Black" panose="020B0604020202020204" pitchFamily="34" charset="0"/>
              </a:rPr>
              <a:t>2</a:t>
            </a:r>
          </a:p>
        </p:txBody>
      </p:sp>
      <p:sp>
        <p:nvSpPr>
          <p:cNvPr id="9" name="TextBox 8">
            <a:extLst>
              <a:ext uri="{FF2B5EF4-FFF2-40B4-BE49-F238E27FC236}">
                <a16:creationId xmlns:a16="http://schemas.microsoft.com/office/drawing/2014/main" id="{ED33BDC7-C92A-8835-2D69-2FE38B4ECFEE}"/>
              </a:ext>
            </a:extLst>
          </p:cNvPr>
          <p:cNvSpPr txBox="1"/>
          <p:nvPr/>
        </p:nvSpPr>
        <p:spPr>
          <a:xfrm>
            <a:off x="4764881" y="4211465"/>
            <a:ext cx="3507582" cy="528350"/>
          </a:xfrm>
          <a:prstGeom prst="rect">
            <a:avLst/>
          </a:prstGeom>
          <a:noFill/>
          <a:ln>
            <a:noFill/>
          </a:ln>
          <a:effectLst/>
        </p:spPr>
        <p:txBody>
          <a:bodyPr wrap="square" rtlCol="0">
            <a:spAutoFit/>
          </a:bodyPr>
          <a:lstStyle/>
          <a:p>
            <a:pPr marL="0" marR="0" lvl="0" indent="0" algn="ctr" defTabSz="128565" rtl="0" eaLnBrk="1" fontAlgn="auto" latinLnBrk="0" hangingPunct="1">
              <a:lnSpc>
                <a:spcPts val="166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Fazer </a:t>
            </a:r>
            <a:r>
              <a:rPr kumimoji="0" lang="en-US"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deste</a:t>
            </a:r>
            <a:r>
              <a:rPr kumimoji="0" lang="en-US"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o </a:t>
            </a:r>
            <a:r>
              <a:rPr kumimoji="0" lang="en-US"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seu</a:t>
            </a:r>
            <a:r>
              <a:rPr kumimoji="0" lang="en-US"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a:t>
            </a:r>
            <a:r>
              <a:rPr kumimoji="0" lang="en-US"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negócio</a:t>
            </a:r>
            <a:endParaRPr kumimoji="0" lang="en-US"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endParaRPr>
          </a:p>
          <a:p>
            <a:pPr marL="0" marR="0" lvl="0" indent="0" algn="ctr" defTabSz="128565" rtl="0" eaLnBrk="1" fontAlgn="auto" latinLnBrk="0" hangingPunct="1">
              <a:lnSpc>
                <a:spcPts val="1660"/>
              </a:lnSpc>
              <a:spcBef>
                <a:spcPts val="0"/>
              </a:spcBef>
              <a:spcAft>
                <a:spcPts val="0"/>
              </a:spcAft>
              <a:buClrTx/>
              <a:buSzTx/>
              <a:buFontTx/>
              <a:buNone/>
              <a:tabLst/>
              <a:defRPr/>
            </a:pPr>
            <a:r>
              <a:rPr lang="en-US"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e</a:t>
            </a:r>
            <a:r>
              <a:rPr kumimoji="0" lang="en-US" b="1" i="0" u="none" strike="noStrike" kern="1200" cap="none" spc="0" normalizeH="0" baseline="0" noProof="0" dirty="0">
                <a:ln>
                  <a:noFill/>
                </a:ln>
                <a:solidFill>
                  <a:srgbClr val="4DA251"/>
                </a:solidFill>
                <a:effectLst/>
                <a:uLnTx/>
                <a:uFillTx/>
                <a:latin typeface="Arial" panose="020B0604020202020204" pitchFamily="34" charset="0"/>
                <a:ea typeface="Helvetica Neue Condensed" panose="02000503000000020004" pitchFamily="2" charset="0"/>
                <a:cs typeface="Arial" panose="020B0604020202020204" pitchFamily="34" charset="0"/>
              </a:rPr>
              <a:t>m tempo integral</a:t>
            </a:r>
          </a:p>
        </p:txBody>
      </p:sp>
      <p:sp>
        <p:nvSpPr>
          <p:cNvPr id="10" name="TextBox 9">
            <a:extLst>
              <a:ext uri="{FF2B5EF4-FFF2-40B4-BE49-F238E27FC236}">
                <a16:creationId xmlns:a16="http://schemas.microsoft.com/office/drawing/2014/main" id="{6331044E-0B76-C75F-F42D-3B4BEC9F9044}"/>
              </a:ext>
            </a:extLst>
          </p:cNvPr>
          <p:cNvSpPr txBox="1"/>
          <p:nvPr/>
        </p:nvSpPr>
        <p:spPr>
          <a:xfrm>
            <a:off x="1111656" y="4202479"/>
            <a:ext cx="2988740" cy="553998"/>
          </a:xfrm>
          <a:prstGeom prst="rect">
            <a:avLst/>
          </a:prstGeom>
          <a:noFill/>
          <a:ln>
            <a:noFill/>
          </a:ln>
          <a:effectLst/>
        </p:spPr>
        <p:txBody>
          <a:bodyPr wrap="square" rtlCol="0">
            <a:spAutoFit/>
          </a:bodyPr>
          <a:lstStyle/>
          <a:p>
            <a:pPr marL="0" marR="0" lvl="0" indent="0" algn="ctr" defTabSz="128565" rtl="0" eaLnBrk="1" fontAlgn="auto" latinLnBrk="0" hangingPunct="1">
              <a:lnSpc>
                <a:spcPts val="1820"/>
              </a:lnSpc>
              <a:spcBef>
                <a:spcPts val="0"/>
              </a:spcBef>
              <a:spcAft>
                <a:spcPts val="0"/>
              </a:spcAft>
              <a:buClrTx/>
              <a:buSzTx/>
              <a:buFontTx/>
              <a:buNone/>
              <a:tabLst/>
              <a:defRPr/>
            </a:pPr>
            <a:r>
              <a:rPr kumimoji="0" lang="en-US"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Começar</a:t>
            </a:r>
            <a:r>
              <a:rPr kumimoji="0" lang="en-US"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a:t>
            </a:r>
            <a:r>
              <a:rPr kumimoji="0" lang="en-US" b="0"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em</a:t>
            </a:r>
            <a:endParaRPr kumimoji="0" lang="en-US"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Helvetica Neue Condensed" panose="02000503000000020004" pitchFamily="2" charset="0"/>
              <a:cs typeface="Arial" panose="020B0604020202020204" pitchFamily="34" charset="0"/>
            </a:endParaRPr>
          </a:p>
          <a:p>
            <a:pPr marL="0" marR="0" lvl="0" indent="0" algn="ctr" defTabSz="128565" rtl="0" eaLnBrk="1" fontAlgn="auto" latinLnBrk="0" hangingPunct="1">
              <a:lnSpc>
                <a:spcPts val="1820"/>
              </a:lnSpc>
              <a:spcBef>
                <a:spcPts val="0"/>
              </a:spcBef>
              <a:spcAft>
                <a:spcPts val="0"/>
              </a:spcAft>
              <a:buClrTx/>
              <a:buSzTx/>
              <a:buFontTx/>
              <a:buNone/>
              <a:tabLst/>
              <a:defRPr/>
            </a:pPr>
            <a:r>
              <a:rPr lang="en-US"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Tempo </a:t>
            </a:r>
            <a:r>
              <a:rPr lang="en-US"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parcial</a:t>
            </a:r>
            <a:endParaRPr kumimoji="0" lang="en-US" b="1" i="0" u="none" strike="noStrike" kern="1200" cap="none" spc="0" normalizeH="0" baseline="0" noProof="0" dirty="0">
              <a:ln>
                <a:noFill/>
              </a:ln>
              <a:solidFill>
                <a:srgbClr val="4DA251"/>
              </a:solidFill>
              <a:effectLst/>
              <a:uLnTx/>
              <a:uFillTx/>
              <a:latin typeface="Arial" panose="020B0604020202020204" pitchFamily="34" charset="0"/>
              <a:ea typeface="Helvetica Neue Condensed" panose="02000503000000020004" pitchFamily="2" charset="0"/>
              <a:cs typeface="Arial" panose="020B0604020202020204" pitchFamily="34" charset="0"/>
            </a:endParaRPr>
          </a:p>
        </p:txBody>
      </p:sp>
      <p:pic>
        <p:nvPicPr>
          <p:cNvPr id="5" name="Graphic 4">
            <a:extLst>
              <a:ext uri="{FF2B5EF4-FFF2-40B4-BE49-F238E27FC236}">
                <a16:creationId xmlns:a16="http://schemas.microsoft.com/office/drawing/2014/main" id="{39469669-5D0D-2ADD-38E6-A3E86694CD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449" y="4702771"/>
            <a:ext cx="875101" cy="242111"/>
          </a:xfrm>
          <a:prstGeom prst="rect">
            <a:avLst/>
          </a:prstGeom>
        </p:spPr>
      </p:pic>
    </p:spTree>
    <p:extLst>
      <p:ext uri="{BB962C8B-B14F-4D97-AF65-F5344CB8AC3E}">
        <p14:creationId xmlns:p14="http://schemas.microsoft.com/office/powerpoint/2010/main" val="4113029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FF774-F871-126B-40D0-3EDB1C79A0CC}"/>
              </a:ext>
            </a:extLst>
          </p:cNvPr>
          <p:cNvSpPr txBox="1"/>
          <p:nvPr/>
        </p:nvSpPr>
        <p:spPr>
          <a:xfrm>
            <a:off x="326909" y="134203"/>
            <a:ext cx="7499194" cy="677108"/>
          </a:xfrm>
          <a:prstGeom prst="rect">
            <a:avLst/>
          </a:prstGeom>
          <a:noFill/>
          <a:ln>
            <a:noFill/>
          </a:ln>
          <a:effectLst/>
        </p:spPr>
        <p:txBody>
          <a:bodyPr wrap="square" rtlCol="0">
            <a:spAutoFit/>
          </a:bodyPr>
          <a:lstStyle/>
          <a:p>
            <a:pPr algn="l" defTabSz="128565" rtl="0"/>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Sobre</a:t>
            </a: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 </a:t>
            </a: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Herbalife</a:t>
            </a:r>
          </a:p>
        </p:txBody>
      </p:sp>
      <p:sp>
        <p:nvSpPr>
          <p:cNvPr id="3" name="TextBox 2">
            <a:extLst>
              <a:ext uri="{FF2B5EF4-FFF2-40B4-BE49-F238E27FC236}">
                <a16:creationId xmlns:a16="http://schemas.microsoft.com/office/drawing/2014/main" id="{465B2992-F6EB-16AA-0F39-1A0A62E6890A}"/>
              </a:ext>
            </a:extLst>
          </p:cNvPr>
          <p:cNvSpPr txBox="1"/>
          <p:nvPr/>
        </p:nvSpPr>
        <p:spPr>
          <a:xfrm>
            <a:off x="326908" y="1179570"/>
            <a:ext cx="3925093" cy="3693319"/>
          </a:xfrm>
          <a:prstGeom prst="rect">
            <a:avLst/>
          </a:prstGeom>
          <a:noFill/>
          <a:ln>
            <a:noFill/>
          </a:ln>
          <a:effectLst/>
        </p:spPr>
        <p:txBody>
          <a:bodyPr wrap="square" lIns="91440" tIns="45720" rIns="91440" bIns="45720" rtlCol="0" anchor="t">
            <a:spAutoFit/>
          </a:bodyPr>
          <a:lstStyle/>
          <a:p>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Presente</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em</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+90</a:t>
            </a:r>
            <a:r>
              <a:rPr lang="en-US" b="1"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países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a:t>
            </a: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Uma das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maiores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empresas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globais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de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nutrição</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e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oportunidade</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de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empreendedorismo</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há</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+40</a:t>
            </a:r>
            <a:r>
              <a:rPr lang="en-US"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anos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a:t>
            </a: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r>
              <a:rPr lang="en-US" dirty="0">
                <a:solidFill>
                  <a:schemeClr val="bg1"/>
                </a:solidFill>
                <a:latin typeface="Arial"/>
                <a:ea typeface="Helvetica Neue Light" panose="02000403000000020004" pitchFamily="2" charset="0"/>
                <a:cs typeface="Arial"/>
              </a:rPr>
              <a:t>Time de </a:t>
            </a:r>
            <a:r>
              <a:rPr lang="en-US" dirty="0" err="1">
                <a:solidFill>
                  <a:schemeClr val="bg1"/>
                </a:solidFill>
                <a:latin typeface="Arial"/>
                <a:ea typeface="Helvetica Neue Light" panose="02000403000000020004" pitchFamily="2" charset="0"/>
                <a:cs typeface="Arial"/>
              </a:rPr>
              <a:t>especialistas</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globais</a:t>
            </a:r>
            <a:r>
              <a:rPr lang="en-US" dirty="0">
                <a:solidFill>
                  <a:schemeClr val="bg1"/>
                </a:solidFill>
                <a:latin typeface="Arial"/>
                <a:ea typeface="Helvetica Neue Light" panose="02000403000000020004" pitchFamily="2" charset="0"/>
                <a:cs typeface="Arial"/>
              </a:rPr>
              <a:t> de </a:t>
            </a:r>
            <a:r>
              <a:rPr lang="en-US" dirty="0" err="1">
                <a:solidFill>
                  <a:srgbClr val="E5EFC3"/>
                </a:solidFill>
                <a:latin typeface="Arial"/>
                <a:ea typeface="Helvetica Neue Light" panose="02000403000000020004" pitchFamily="2" charset="0"/>
                <a:cs typeface="Arial"/>
              </a:rPr>
              <a:t>cientistas</a:t>
            </a:r>
            <a:r>
              <a:rPr lang="en-US" dirty="0">
                <a:solidFill>
                  <a:srgbClr val="E5EFC3"/>
                </a:solidFill>
                <a:latin typeface="Arial"/>
                <a:ea typeface="Helvetica Neue Light" panose="02000403000000020004" pitchFamily="2" charset="0"/>
                <a:cs typeface="Arial"/>
              </a:rPr>
              <a:t>, medicos e PhDs.</a:t>
            </a:r>
          </a:p>
          <a:p>
            <a:endParaRPr lang="en-US" dirty="0">
              <a:solidFill>
                <a:schemeClr val="bg1"/>
              </a:solidFill>
              <a:latin typeface="Arial"/>
              <a:ea typeface="Helvetica Neue Light" panose="02000403000000020004" pitchFamily="2" charset="0"/>
              <a:cs typeface="Arial"/>
            </a:endParaRPr>
          </a:p>
          <a:p>
            <a:r>
              <a:rPr lang="en-US" dirty="0" err="1">
                <a:solidFill>
                  <a:schemeClr val="bg1"/>
                </a:solidFill>
                <a:latin typeface="Arial"/>
                <a:ea typeface="Helvetica Neue Light" panose="02000403000000020004" pitchFamily="2" charset="0"/>
                <a:cs typeface="Arial"/>
              </a:rPr>
              <a:t>Produtos</a:t>
            </a:r>
            <a:r>
              <a:rPr lang="en-US" dirty="0">
                <a:solidFill>
                  <a:schemeClr val="bg1"/>
                </a:solidFill>
                <a:latin typeface="Arial"/>
                <a:ea typeface="Helvetica Neue Light" panose="02000403000000020004" pitchFamily="2" charset="0"/>
                <a:cs typeface="Arial"/>
              </a:rPr>
              <a:t> de </a:t>
            </a:r>
            <a:r>
              <a:rPr lang="en-US" dirty="0" err="1">
                <a:solidFill>
                  <a:schemeClr val="bg1"/>
                </a:solidFill>
                <a:latin typeface="Arial"/>
                <a:ea typeface="Helvetica Neue Light" panose="02000403000000020004" pitchFamily="2" charset="0"/>
                <a:cs typeface="Arial"/>
              </a:rPr>
              <a:t>nutrição</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baseados</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em</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ciência</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disponíveis</a:t>
            </a:r>
            <a:r>
              <a:rPr lang="en-US" dirty="0">
                <a:solidFill>
                  <a:schemeClr val="bg1"/>
                </a:solidFill>
                <a:latin typeface="Arial"/>
                <a:ea typeface="Helvetica Neue Light" panose="02000403000000020004" pitchFamily="2" charset="0"/>
                <a:cs typeface="Arial"/>
              </a:rPr>
              <a:t> </a:t>
            </a:r>
            <a:r>
              <a:rPr lang="en-US"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exclusivamente</a:t>
            </a:r>
            <a:r>
              <a:rPr lang="en-US"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através</a:t>
            </a:r>
            <a:r>
              <a:rPr lang="en-US" dirty="0">
                <a:solidFill>
                  <a:srgbClr val="E5FFC5"/>
                </a:solidFill>
                <a:latin typeface="Arial" panose="020B0604020202020204" pitchFamily="34" charset="0"/>
                <a:ea typeface="Helvetica Neue Light" panose="02000403000000020004" pitchFamily="2" charset="0"/>
                <a:cs typeface="Arial" panose="020B0604020202020204" pitchFamily="34" charset="0"/>
              </a:rPr>
              <a:t> de </a:t>
            </a:r>
            <a:r>
              <a:rPr lang="en-US"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nossos</a:t>
            </a:r>
            <a:r>
              <a:rPr lang="en-US"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Distribuidores</a:t>
            </a:r>
            <a:r>
              <a:rPr lang="en-US"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independentes</a:t>
            </a:r>
            <a:r>
              <a:rPr lang="en-US"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treinados</a:t>
            </a:r>
            <a:r>
              <a:rPr lang="en-US" dirty="0">
                <a:solidFill>
                  <a:srgbClr val="E5FFC5"/>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5" name="TextBox 4">
            <a:extLst>
              <a:ext uri="{FF2B5EF4-FFF2-40B4-BE49-F238E27FC236}">
                <a16:creationId xmlns:a16="http://schemas.microsoft.com/office/drawing/2014/main" id="{3AB41590-6818-449D-1BAE-310298F3B577}"/>
              </a:ext>
            </a:extLst>
          </p:cNvPr>
          <p:cNvSpPr txBox="1"/>
          <p:nvPr/>
        </p:nvSpPr>
        <p:spPr>
          <a:xfrm>
            <a:off x="326909" y="4827907"/>
            <a:ext cx="6311283" cy="338554"/>
          </a:xfrm>
          <a:prstGeom prst="rect">
            <a:avLst/>
          </a:prstGeom>
          <a:noFill/>
        </p:spPr>
        <p:txBody>
          <a:bodyPr wrap="square">
            <a:spAutoFit/>
          </a:bodyPr>
          <a:lstStyle/>
          <a:p>
            <a:r>
              <a:rPr lang="en-US" sz="800" i="0" u="none" strike="noStrike" dirty="0">
                <a:solidFill>
                  <a:schemeClr val="bg1"/>
                </a:solidFill>
                <a:effectLst/>
                <a:latin typeface="Arial" panose="020B0604020202020204" pitchFamily="34" charset="0"/>
                <a:cs typeface="Arial" panose="020B0604020202020204" pitchFamily="34" charset="0"/>
              </a:rPr>
              <a:t>*</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Fonte: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Euromonitor</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International</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Limited</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por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Consumer</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Health ed. 2023, definições de controle de peso e bem-estar; participação % de mercado da companhia global em valor de venda ao consumidor, dados de 2023.</a:t>
            </a:r>
            <a:endParaRPr lang="en-US" sz="8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ED3240A-7453-AA7F-BAF2-B2A1ED4BE835}"/>
              </a:ext>
            </a:extLst>
          </p:cNvPr>
          <p:cNvSpPr txBox="1"/>
          <p:nvPr/>
        </p:nvSpPr>
        <p:spPr>
          <a:xfrm>
            <a:off x="326908" y="810238"/>
            <a:ext cx="6166099" cy="369332"/>
          </a:xfrm>
          <a:prstGeom prst="rect">
            <a:avLst/>
          </a:prstGeom>
          <a:noFill/>
        </p:spPr>
        <p:txBody>
          <a:bodyPr wrap="square">
            <a:spAutoFit/>
          </a:bodyPr>
          <a:lstStyle/>
          <a:p>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a:t>
            </a:r>
            <a:r>
              <a:rPr lang="pt-BR" dirty="0">
                <a:solidFill>
                  <a:schemeClr val="bg1"/>
                </a:solidFill>
                <a:latin typeface="Arial" panose="020B0604020202020204" pitchFamily="34" charset="0"/>
                <a:ea typeface="Helvetica Neue Light" panose="02000403000000020004" pitchFamily="2" charset="0"/>
                <a:cs typeface="Arial" panose="020B0604020202020204" pitchFamily="34" charset="0"/>
              </a:rPr>
              <a:t>M</a:t>
            </a:r>
            <a:r>
              <a:rPr lang="pt-BR" dirty="0">
                <a:solidFill>
                  <a:schemeClr val="bg1"/>
                </a:solidFill>
                <a:effectLst/>
                <a:latin typeface="Arial" panose="020B0604020202020204" pitchFamily="34" charset="0"/>
                <a:ea typeface="Calibri" panose="020F0502020204030204" pitchFamily="34" charset="0"/>
                <a:cs typeface="Arial" panose="020B0604020202020204" pitchFamily="34" charset="0"/>
              </a:rPr>
              <a:t>arca #1 no mundo em controle de peso e bem-estar*</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p>
        </p:txBody>
      </p:sp>
      <p:cxnSp>
        <p:nvCxnSpPr>
          <p:cNvPr id="14" name="Straight Connector 13">
            <a:extLst>
              <a:ext uri="{FF2B5EF4-FFF2-40B4-BE49-F238E27FC236}">
                <a16:creationId xmlns:a16="http://schemas.microsoft.com/office/drawing/2014/main" id="{015E271E-2365-79E4-060D-817012C0E93C}"/>
              </a:ext>
            </a:extLst>
          </p:cNvPr>
          <p:cNvCxnSpPr>
            <a:cxnSpLocks/>
          </p:cNvCxnSpPr>
          <p:nvPr/>
        </p:nvCxnSpPr>
        <p:spPr>
          <a:xfrm>
            <a:off x="433736" y="1699780"/>
            <a:ext cx="3511031" cy="0"/>
          </a:xfrm>
          <a:prstGeom prst="line">
            <a:avLst/>
          </a:prstGeom>
          <a:ln w="12700">
            <a:solidFill>
              <a:srgbClr val="E5FFC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9043DEC-1C53-AC6A-80BA-5BFDA12A76EB}"/>
              </a:ext>
            </a:extLst>
          </p:cNvPr>
          <p:cNvCxnSpPr>
            <a:cxnSpLocks/>
          </p:cNvCxnSpPr>
          <p:nvPr/>
        </p:nvCxnSpPr>
        <p:spPr>
          <a:xfrm>
            <a:off x="433736" y="2810663"/>
            <a:ext cx="3511031" cy="0"/>
          </a:xfrm>
          <a:prstGeom prst="line">
            <a:avLst/>
          </a:prstGeom>
          <a:ln w="12700">
            <a:solidFill>
              <a:srgbClr val="E5FFC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067D5E-C3AB-E395-69A8-1961B7196C45}"/>
              </a:ext>
            </a:extLst>
          </p:cNvPr>
          <p:cNvCxnSpPr>
            <a:cxnSpLocks/>
          </p:cNvCxnSpPr>
          <p:nvPr/>
        </p:nvCxnSpPr>
        <p:spPr>
          <a:xfrm>
            <a:off x="433736" y="3649493"/>
            <a:ext cx="3511031" cy="0"/>
          </a:xfrm>
          <a:prstGeom prst="line">
            <a:avLst/>
          </a:prstGeom>
          <a:ln w="12700">
            <a:solidFill>
              <a:srgbClr val="E5FFC5"/>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4C7AA32-6FB5-83B3-25BE-7F2604E449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66967" y="1329865"/>
            <a:ext cx="3278036" cy="3276950"/>
          </a:xfrm>
          <a:prstGeom prst="rect">
            <a:avLst/>
          </a:prstGeom>
          <a:ln w="63500">
            <a:solidFill>
              <a:srgbClr val="E5FFC5"/>
            </a:solidFill>
          </a:ln>
        </p:spPr>
      </p:pic>
      <p:pic>
        <p:nvPicPr>
          <p:cNvPr id="4" name="Graphic 3">
            <a:extLst>
              <a:ext uri="{FF2B5EF4-FFF2-40B4-BE49-F238E27FC236}">
                <a16:creationId xmlns:a16="http://schemas.microsoft.com/office/drawing/2014/main" id="{054F29DA-8566-5410-F77D-FE7300997B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449" y="4702772"/>
            <a:ext cx="875100" cy="242111"/>
          </a:xfrm>
          <a:prstGeom prst="rect">
            <a:avLst/>
          </a:prstGeom>
        </p:spPr>
      </p:pic>
    </p:spTree>
    <p:extLst>
      <p:ext uri="{BB962C8B-B14F-4D97-AF65-F5344CB8AC3E}">
        <p14:creationId xmlns:p14="http://schemas.microsoft.com/office/powerpoint/2010/main" val="4262284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BD7A3-7F33-093F-8641-F9BF867626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2826" cy="5143500"/>
          </a:xfrm>
          <a:prstGeom prst="rect">
            <a:avLst/>
          </a:prstGeom>
        </p:spPr>
      </p:pic>
      <p:sp>
        <p:nvSpPr>
          <p:cNvPr id="10" name="TextBox 9">
            <a:extLst>
              <a:ext uri="{FF2B5EF4-FFF2-40B4-BE49-F238E27FC236}">
                <a16:creationId xmlns:a16="http://schemas.microsoft.com/office/drawing/2014/main" id="{0A206742-4106-094C-F720-669960E5D5E6}"/>
              </a:ext>
            </a:extLst>
          </p:cNvPr>
          <p:cNvSpPr txBox="1"/>
          <p:nvPr/>
        </p:nvSpPr>
        <p:spPr>
          <a:xfrm>
            <a:off x="505328" y="998766"/>
            <a:ext cx="5146974" cy="1077218"/>
          </a:xfrm>
          <a:prstGeom prst="rect">
            <a:avLst/>
          </a:prstGeom>
          <a:noFill/>
        </p:spPr>
        <p:txBody>
          <a:bodyPr wrap="square" lIns="0" tIns="0" rIns="0" bIns="0" rtlCol="0">
            <a:spAutoFit/>
          </a:bodyPr>
          <a:lstStyle/>
          <a:p>
            <a:pPr algn="l" rtl="0"/>
            <a:r>
              <a:rPr lang="en-ID" sz="7000" b="1" dirty="0">
                <a:solidFill>
                  <a:srgbClr val="4DA251"/>
                </a:solidFill>
                <a:latin typeface="Arial Black" panose="020B0604020202020204" pitchFamily="34" charset="0"/>
                <a:cs typeface="Arial Black" panose="020B0604020202020204" pitchFamily="34" charset="0"/>
              </a:rPr>
              <a:t>Agora!</a:t>
            </a:r>
          </a:p>
        </p:txBody>
      </p:sp>
      <p:sp>
        <p:nvSpPr>
          <p:cNvPr id="3" name="TextBox 2">
            <a:extLst>
              <a:ext uri="{FF2B5EF4-FFF2-40B4-BE49-F238E27FC236}">
                <a16:creationId xmlns:a16="http://schemas.microsoft.com/office/drawing/2014/main" id="{320F8922-BB75-166F-2EAA-38699F79AAEC}"/>
              </a:ext>
            </a:extLst>
          </p:cNvPr>
          <p:cNvSpPr txBox="1"/>
          <p:nvPr/>
        </p:nvSpPr>
        <p:spPr>
          <a:xfrm>
            <a:off x="505328" y="255940"/>
            <a:ext cx="4066672" cy="1077218"/>
          </a:xfrm>
          <a:prstGeom prst="rect">
            <a:avLst/>
          </a:prstGeom>
          <a:noFill/>
        </p:spPr>
        <p:txBody>
          <a:bodyPr wrap="square" lIns="0" tIns="0" rIns="0" bIns="0" rtlCol="0">
            <a:spAutoFit/>
          </a:bodyPr>
          <a:lstStyle/>
          <a:p>
            <a:pPr algn="l" rtl="0"/>
            <a:r>
              <a:rPr lang="en-ID" sz="7000" b="1" dirty="0" err="1">
                <a:solidFill>
                  <a:srgbClr val="266431"/>
                </a:solidFill>
                <a:latin typeface="Arial Black" panose="020B0604020202020204" pitchFamily="34" charset="0"/>
                <a:cs typeface="Arial Black" panose="020B0604020202020204" pitchFamily="34" charset="0"/>
              </a:rPr>
              <a:t>Comece</a:t>
            </a:r>
            <a:endParaRPr lang="en-ID" sz="7000" b="1" dirty="0">
              <a:solidFill>
                <a:srgbClr val="26643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9151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3301879-8E4E-A86A-DCE3-9C9270B2951D}"/>
              </a:ext>
            </a:extLst>
          </p:cNvPr>
          <p:cNvPicPr>
            <a:picLocks noChangeAspect="1"/>
          </p:cNvPicPr>
          <p:nvPr/>
        </p:nvPicPr>
        <p:blipFill rotWithShape="1">
          <a:blip r:embed="rId3" cstate="screen">
            <a:alphaModFix amt="23000"/>
            <a:extLst>
              <a:ext uri="{28A0092B-C50C-407E-A947-70E740481C1C}">
                <a14:useLocalDpi xmlns:a14="http://schemas.microsoft.com/office/drawing/2010/main"/>
              </a:ext>
            </a:extLst>
          </a:blip>
          <a:srcRect/>
          <a:stretch/>
        </p:blipFill>
        <p:spPr>
          <a:xfrm>
            <a:off x="-9343" y="0"/>
            <a:ext cx="9153343" cy="5143500"/>
          </a:xfrm>
          <a:prstGeom prst="rect">
            <a:avLst/>
          </a:prstGeom>
        </p:spPr>
      </p:pic>
      <p:pic>
        <p:nvPicPr>
          <p:cNvPr id="2" name="Picture 1">
            <a:extLst>
              <a:ext uri="{FF2B5EF4-FFF2-40B4-BE49-F238E27FC236}">
                <a16:creationId xmlns:a16="http://schemas.microsoft.com/office/drawing/2014/main" id="{C902AD5B-085B-97AB-0E5B-7C1EF00E5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9898" y="1490871"/>
            <a:ext cx="5734860" cy="1586644"/>
          </a:xfrm>
          <a:prstGeom prst="rect">
            <a:avLst/>
          </a:prstGeom>
        </p:spPr>
      </p:pic>
      <p:sp>
        <p:nvSpPr>
          <p:cNvPr id="4" name="TextBox 3">
            <a:extLst>
              <a:ext uri="{FF2B5EF4-FFF2-40B4-BE49-F238E27FC236}">
                <a16:creationId xmlns:a16="http://schemas.microsoft.com/office/drawing/2014/main" id="{E8CEE9D1-67E1-AFDC-1501-DF59E293C85E}"/>
              </a:ext>
            </a:extLst>
          </p:cNvPr>
          <p:cNvSpPr txBox="1"/>
          <p:nvPr/>
        </p:nvSpPr>
        <p:spPr>
          <a:xfrm>
            <a:off x="1957246" y="4524718"/>
            <a:ext cx="5229509" cy="323165"/>
          </a:xfrm>
          <a:prstGeom prst="rect">
            <a:avLst/>
          </a:prstGeom>
          <a:noFill/>
          <a:ln>
            <a:noFill/>
          </a:ln>
          <a:effectLst/>
        </p:spPr>
        <p:txBody>
          <a:bodyPr wrap="square" rtlCol="0">
            <a:spAutoFit/>
          </a:bodyPr>
          <a:lstStyle/>
          <a:p>
            <a:pPr marL="0" marR="0" lvl="0" indent="0" algn="ctr" defTabSz="128565" rtl="0" eaLnBrk="1" fontAlgn="auto" latinLnBrk="0" hangingPunct="1">
              <a:lnSpc>
                <a:spcPts val="182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lumMod val="65000"/>
                  </a:schemeClr>
                </a:solidFill>
                <a:effectLst/>
                <a:uLnTx/>
                <a:uFillTx/>
                <a:latin typeface="Arial" panose="020B0604020202020204" pitchFamily="34" charset="0"/>
                <a:ea typeface="Helvetica Neue Condensed" panose="02000503000000020004" pitchFamily="2" charset="0"/>
                <a:cs typeface="Arial" panose="020B0604020202020204" pitchFamily="34" charset="0"/>
              </a:rPr>
              <a:t>© 2023 Herbalife. All Rights Reserved.</a:t>
            </a:r>
            <a:endParaRPr kumimoji="0" lang="en-US" sz="1600" b="1" i="0" u="none" strike="noStrike" kern="1200" cap="none" spc="0" normalizeH="0" baseline="0" noProof="0">
              <a:ln>
                <a:noFill/>
              </a:ln>
              <a:solidFill>
                <a:schemeClr val="bg1">
                  <a:lumMod val="65000"/>
                </a:schemeClr>
              </a:solidFill>
              <a:effectLst/>
              <a:uLnTx/>
              <a:uFillTx/>
              <a:latin typeface="Arial" panose="020B0604020202020204" pitchFamily="34" charset="0"/>
              <a:ea typeface="Helvetica Neue Condensed" panose="02000503000000020004" pitchFamily="2" charset="0"/>
              <a:cs typeface="Arial" panose="020B0604020202020204" pitchFamily="34" charset="0"/>
            </a:endParaRPr>
          </a:p>
        </p:txBody>
      </p:sp>
    </p:spTree>
    <p:extLst>
      <p:ext uri="{BB962C8B-B14F-4D97-AF65-F5344CB8AC3E}">
        <p14:creationId xmlns:p14="http://schemas.microsoft.com/office/powerpoint/2010/main" val="273161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561AE76-ECF1-2FEF-A47C-8CBF9543D289}"/>
              </a:ext>
            </a:extLst>
          </p:cNvPr>
          <p:cNvSpPr txBox="1"/>
          <p:nvPr/>
        </p:nvSpPr>
        <p:spPr>
          <a:xfrm>
            <a:off x="326909" y="1119056"/>
            <a:ext cx="5041144" cy="3693319"/>
          </a:xfrm>
          <a:prstGeom prst="rect">
            <a:avLst/>
          </a:prstGeom>
          <a:noFill/>
          <a:ln>
            <a:noFill/>
          </a:ln>
          <a:effectLst/>
        </p:spPr>
        <p:txBody>
          <a:bodyPr wrap="square" lIns="91440" tIns="45720" rIns="91440" bIns="45720" rtlCol="0" anchor="t">
            <a:spAutoFit/>
          </a:bodyPr>
          <a:lstStyle/>
          <a:p>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a:t>
            </a:r>
            <a:r>
              <a:rPr lang="pt-BR" b="1" dirty="0">
                <a:solidFill>
                  <a:srgbClr val="E5EFC3"/>
                </a:solidFill>
                <a:latin typeface="Arial" panose="020B0604020202020204" pitchFamily="34" charset="0"/>
                <a:ea typeface="Helvetica Neue Light" panose="02000403000000020004" pitchFamily="2" charset="0"/>
                <a:cs typeface="Arial" panose="020B0604020202020204" pitchFamily="34" charset="0"/>
              </a:rPr>
              <a:t>M</a:t>
            </a:r>
            <a:r>
              <a:rPr lang="pt-BR" b="1" dirty="0">
                <a:solidFill>
                  <a:srgbClr val="E5EFC3"/>
                </a:solidFill>
                <a:effectLst/>
                <a:latin typeface="Arial" panose="020B0604020202020204" pitchFamily="34" charset="0"/>
                <a:ea typeface="Calibri" panose="020F0502020204030204" pitchFamily="34" charset="0"/>
                <a:cs typeface="Arial" panose="020B0604020202020204" pitchFamily="34" charset="0"/>
              </a:rPr>
              <a:t>arca #1 no mundo no agregado de substitutos de refeição e suplementos de proteína.</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p>
          <a:p>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Com 5.4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Milhões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de shakes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proteicos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consumidos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diariamente</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a:t>
            </a: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r>
              <a:rPr lang="en-US" b="1"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Ações</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b="1"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negociadas</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b="1"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publicamente</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b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b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com U$8.8 </a:t>
            </a:r>
            <a:r>
              <a:rPr lang="en-US" b="1"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Bilhões</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a:ea typeface="Helvetica Neue Light" panose="02000403000000020004" pitchFamily="2" charset="0"/>
                <a:cs typeface="Arial"/>
              </a:rPr>
              <a:t>em</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vendas</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sugeridas</a:t>
            </a:r>
            <a:r>
              <a:rPr lang="en-US" dirty="0">
                <a:solidFill>
                  <a:schemeClr val="bg1"/>
                </a:solidFill>
                <a:latin typeface="Arial"/>
                <a:ea typeface="Helvetica Neue Light" panose="02000403000000020004" pitchFamily="2" charset="0"/>
                <a:cs typeface="Arial"/>
              </a:rPr>
              <a:t> </a:t>
            </a:r>
            <a:br>
              <a:rPr lang="en-US" dirty="0">
                <a:solidFill>
                  <a:schemeClr val="bg1"/>
                </a:solidFill>
                <a:latin typeface="Arial"/>
                <a:ea typeface="Helvetica Neue Light" panose="02000403000000020004" pitchFamily="2" charset="0"/>
                <a:cs typeface="Arial"/>
              </a:rPr>
            </a:br>
            <a:r>
              <a:rPr lang="en-US" dirty="0">
                <a:solidFill>
                  <a:schemeClr val="bg1"/>
                </a:solidFill>
                <a:latin typeface="Arial"/>
                <a:ea typeface="Helvetica Neue Light" panose="02000403000000020004" pitchFamily="2" charset="0"/>
                <a:cs typeface="Arial"/>
              </a:rPr>
              <a:t>no </a:t>
            </a:r>
            <a:r>
              <a:rPr lang="en-US" dirty="0" err="1">
                <a:solidFill>
                  <a:schemeClr val="bg1"/>
                </a:solidFill>
                <a:latin typeface="Arial"/>
                <a:ea typeface="Helvetica Neue Light" panose="02000403000000020004" pitchFamily="2" charset="0"/>
                <a:cs typeface="Arial"/>
              </a:rPr>
              <a:t>varejo</a:t>
            </a:r>
            <a:r>
              <a:rPr lang="en-US" dirty="0">
                <a:solidFill>
                  <a:schemeClr val="bg1"/>
                </a:solidFill>
                <a:latin typeface="Arial"/>
                <a:ea typeface="Helvetica Neue Light" panose="02000403000000020004" pitchFamily="2" charset="0"/>
                <a:cs typeface="Arial"/>
              </a:rPr>
              <a:t> </a:t>
            </a:r>
            <a:r>
              <a:rPr lang="en-US" dirty="0" err="1">
                <a:solidFill>
                  <a:schemeClr val="bg1"/>
                </a:solidFill>
                <a:latin typeface="Arial"/>
                <a:ea typeface="Helvetica Neue Light" panose="02000403000000020004" pitchFamily="2" charset="0"/>
                <a:cs typeface="Arial"/>
              </a:rPr>
              <a:t>em</a:t>
            </a:r>
            <a:r>
              <a:rPr lang="en-US" dirty="0">
                <a:solidFill>
                  <a:schemeClr val="bg1"/>
                </a:solidFill>
                <a:latin typeface="Arial"/>
                <a:ea typeface="Helvetica Neue Light" panose="02000403000000020004" pitchFamily="2" charset="0"/>
                <a:cs typeface="Arial"/>
              </a:rPr>
              <a:t> </a:t>
            </a:r>
            <a:r>
              <a:rPr lang="en-US" dirty="0">
                <a:solidFill>
                  <a:srgbClr val="E5FFC5"/>
                </a:solidFill>
                <a:latin typeface="Arial"/>
                <a:ea typeface="Helvetica Neue Light" panose="02000403000000020004" pitchFamily="2" charset="0"/>
                <a:cs typeface="Arial"/>
              </a:rPr>
              <a:t>2022</a:t>
            </a:r>
            <a:r>
              <a:rPr lang="en-US" dirty="0">
                <a:solidFill>
                  <a:schemeClr val="bg1"/>
                </a:solidFill>
                <a:latin typeface="Arial"/>
                <a:ea typeface="Helvetica Neue Light" panose="02000403000000020004" pitchFamily="2" charset="0"/>
                <a:cs typeface="Arial"/>
              </a:rPr>
              <a:t>.</a:t>
            </a:r>
          </a:p>
          <a:p>
            <a:pPr algn="l" defTabSz="128565" rtl="0"/>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a:p>
            <a:r>
              <a:rPr lang="en-US" b="1"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Socialmente</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b="1" dirty="0" err="1">
                <a:solidFill>
                  <a:srgbClr val="E5FFC5"/>
                </a:solidFill>
                <a:latin typeface="Arial" panose="020B0604020202020204" pitchFamily="34" charset="0"/>
                <a:ea typeface="Helvetica Neue Light" panose="02000403000000020004" pitchFamily="2" charset="0"/>
                <a:cs typeface="Arial" panose="020B0604020202020204" pitchFamily="34" charset="0"/>
              </a:rPr>
              <a:t>responsável</a:t>
            </a:r>
            <a:r>
              <a:rPr lang="en-US" b="1" dirty="0">
                <a:solidFill>
                  <a:srgbClr val="E5FFC5"/>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Fornece</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p>
          <a:p>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boa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nutrição</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e causa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impactos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positivos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p>
          <a:p>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nas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comunidades</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ao</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redor</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 do </a:t>
            </a:r>
            <a:r>
              <a:rPr lang="en-US"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mundo</a:t>
            </a:r>
            <a:r>
              <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rPr>
              <a:t>.</a:t>
            </a:r>
          </a:p>
        </p:txBody>
      </p:sp>
      <p:cxnSp>
        <p:nvCxnSpPr>
          <p:cNvPr id="5" name="Straight Connector 4">
            <a:extLst>
              <a:ext uri="{FF2B5EF4-FFF2-40B4-BE49-F238E27FC236}">
                <a16:creationId xmlns:a16="http://schemas.microsoft.com/office/drawing/2014/main" id="{EB61EF59-6043-638F-F284-9553E22F51C6}"/>
              </a:ext>
            </a:extLst>
          </p:cNvPr>
          <p:cNvCxnSpPr>
            <a:cxnSpLocks/>
          </p:cNvCxnSpPr>
          <p:nvPr/>
        </p:nvCxnSpPr>
        <p:spPr>
          <a:xfrm>
            <a:off x="450895" y="2719659"/>
            <a:ext cx="3261649"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58A3D7-958C-21CC-8713-6415A26D3CA1}"/>
              </a:ext>
            </a:extLst>
          </p:cNvPr>
          <p:cNvCxnSpPr>
            <a:cxnSpLocks/>
          </p:cNvCxnSpPr>
          <p:nvPr/>
        </p:nvCxnSpPr>
        <p:spPr>
          <a:xfrm>
            <a:off x="439559" y="3775120"/>
            <a:ext cx="3284320"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933115-0C44-C531-9DF8-E2165471A230}"/>
              </a:ext>
            </a:extLst>
          </p:cNvPr>
          <p:cNvSpPr txBox="1"/>
          <p:nvPr/>
        </p:nvSpPr>
        <p:spPr>
          <a:xfrm>
            <a:off x="326909" y="134203"/>
            <a:ext cx="7499194" cy="677108"/>
          </a:xfrm>
          <a:prstGeom prst="rect">
            <a:avLst/>
          </a:prstGeom>
          <a:noFill/>
          <a:ln>
            <a:noFill/>
          </a:ln>
          <a:effectLst/>
        </p:spPr>
        <p:txBody>
          <a:bodyPr wrap="square" rtlCol="0">
            <a:spAutoFit/>
          </a:bodyPr>
          <a:lstStyle/>
          <a:p>
            <a:pPr algn="l" defTabSz="128565" rtl="0"/>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Sobre</a:t>
            </a: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 </a:t>
            </a: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Herbalife</a:t>
            </a:r>
          </a:p>
        </p:txBody>
      </p:sp>
      <p:pic>
        <p:nvPicPr>
          <p:cNvPr id="16" name="Picture 15" descr="A person and person sitting on a bench drinking from cups&#10;&#10;Description automatically generated with low confidence">
            <a:extLst>
              <a:ext uri="{FF2B5EF4-FFF2-40B4-BE49-F238E27FC236}">
                <a16:creationId xmlns:a16="http://schemas.microsoft.com/office/drawing/2014/main" id="{36272F81-57A5-3517-D567-958B122C1752}"/>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182988" y="1211257"/>
            <a:ext cx="3301576" cy="3293400"/>
          </a:xfrm>
          <a:prstGeom prst="rect">
            <a:avLst/>
          </a:prstGeom>
          <a:ln w="63500">
            <a:solidFill>
              <a:srgbClr val="E5FFC5"/>
            </a:solidFill>
          </a:ln>
        </p:spPr>
      </p:pic>
      <p:pic>
        <p:nvPicPr>
          <p:cNvPr id="2" name="Graphic 1">
            <a:extLst>
              <a:ext uri="{FF2B5EF4-FFF2-40B4-BE49-F238E27FC236}">
                <a16:creationId xmlns:a16="http://schemas.microsoft.com/office/drawing/2014/main" id="{524A17AE-B499-DA0D-DAC9-D348D5B5A3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8449" y="4702772"/>
            <a:ext cx="875100" cy="242111"/>
          </a:xfrm>
          <a:prstGeom prst="rect">
            <a:avLst/>
          </a:prstGeom>
        </p:spPr>
      </p:pic>
      <p:sp>
        <p:nvSpPr>
          <p:cNvPr id="3" name="CaixaDeTexto 2">
            <a:extLst>
              <a:ext uri="{FF2B5EF4-FFF2-40B4-BE49-F238E27FC236}">
                <a16:creationId xmlns:a16="http://schemas.microsoft.com/office/drawing/2014/main" id="{6EC2F0B6-E5AD-6C3C-E41B-EF24037D6919}"/>
              </a:ext>
            </a:extLst>
          </p:cNvPr>
          <p:cNvSpPr txBox="1"/>
          <p:nvPr/>
        </p:nvSpPr>
        <p:spPr>
          <a:xfrm>
            <a:off x="300451" y="4818354"/>
            <a:ext cx="5367472" cy="338554"/>
          </a:xfrm>
          <a:prstGeom prst="rect">
            <a:avLst/>
          </a:prstGeom>
          <a:noFill/>
        </p:spPr>
        <p:txBody>
          <a:bodyPr wrap="square" rtlCol="0">
            <a:spAutoFit/>
          </a:bodyPr>
          <a:lstStyle/>
          <a:p>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*Fonte: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Euromonitor</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International</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Limited</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por </a:t>
            </a:r>
            <a:r>
              <a:rPr lang="pt-BR" sz="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Consumer</a:t>
            </a:r>
            <a:r>
              <a:rPr lang="pt-BR" sz="800" dirty="0">
                <a:solidFill>
                  <a:schemeClr val="bg1"/>
                </a:solidFill>
                <a:effectLst/>
                <a:latin typeface="Arial" panose="020B0604020202020204" pitchFamily="34" charset="0"/>
                <a:ea typeface="Calibri" panose="020F0502020204030204" pitchFamily="34" charset="0"/>
                <a:cs typeface="Arial" panose="020B0604020202020204" pitchFamily="34" charset="0"/>
              </a:rPr>
              <a:t> Health ed. 2023, definições de controle de peso e bem-estar; participação % de mercado da companhia global em valor de venda ao consumidor, dados de 2023.</a:t>
            </a:r>
            <a:endParaRPr lang="pt-B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82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0C11EC-4651-3757-6192-837A1F4092A7}"/>
              </a:ext>
            </a:extLst>
          </p:cNvPr>
          <p:cNvSpPr txBox="1"/>
          <p:nvPr/>
        </p:nvSpPr>
        <p:spPr>
          <a:xfrm>
            <a:off x="989184" y="769451"/>
            <a:ext cx="7726191" cy="643766"/>
          </a:xfrm>
          <a:prstGeom prst="rect">
            <a:avLst/>
          </a:prstGeom>
          <a:noFill/>
          <a:ln>
            <a:noFill/>
          </a:ln>
          <a:effectLst/>
        </p:spPr>
        <p:txBody>
          <a:bodyPr wrap="square" rtlCol="0">
            <a:spAutoFit/>
          </a:bodyPr>
          <a:lstStyle/>
          <a:p>
            <a:pPr algn="l" defTabSz="128565" rtl="0">
              <a:lnSpc>
                <a:spcPts val="4280"/>
              </a:lnSpc>
            </a:pP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nosso</a:t>
            </a: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padrão</a:t>
            </a:r>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de </a:t>
            </a: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qualidade</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8" name="TextBox 7">
            <a:extLst>
              <a:ext uri="{FF2B5EF4-FFF2-40B4-BE49-F238E27FC236}">
                <a16:creationId xmlns:a16="http://schemas.microsoft.com/office/drawing/2014/main" id="{15B68453-D553-CB0D-C69D-5C039268A325}"/>
              </a:ext>
            </a:extLst>
          </p:cNvPr>
          <p:cNvSpPr txBox="1"/>
          <p:nvPr/>
        </p:nvSpPr>
        <p:spPr>
          <a:xfrm>
            <a:off x="293043" y="323908"/>
            <a:ext cx="4837757" cy="643766"/>
          </a:xfrm>
          <a:prstGeom prst="rect">
            <a:avLst/>
          </a:prstGeom>
          <a:noFill/>
          <a:ln>
            <a:noFill/>
          </a:ln>
          <a:effectLst/>
        </p:spPr>
        <p:txBody>
          <a:bodyPr wrap="square" rtlCol="0">
            <a:spAutoFit/>
          </a:bodyPr>
          <a:lstStyle/>
          <a:p>
            <a:pPr algn="l" defTabSz="128565" rtl="0">
              <a:lnSpc>
                <a:spcPts val="4280"/>
              </a:lnSpc>
            </a:pP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A </a:t>
            </a:r>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ciência</a:t>
            </a: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orienta</a:t>
            </a:r>
            <a:endPar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p:txBody>
      </p:sp>
      <p:pic>
        <p:nvPicPr>
          <p:cNvPr id="2" name="Picture 1">
            <a:extLst>
              <a:ext uri="{FF2B5EF4-FFF2-40B4-BE49-F238E27FC236}">
                <a16:creationId xmlns:a16="http://schemas.microsoft.com/office/drawing/2014/main" id="{9F844679-E3CB-F8BA-059A-90B14BDF773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24556" y="3490822"/>
            <a:ext cx="3009759" cy="1650819"/>
          </a:xfrm>
          <a:prstGeom prst="rect">
            <a:avLst/>
          </a:prstGeom>
        </p:spPr>
      </p:pic>
      <p:pic>
        <p:nvPicPr>
          <p:cNvPr id="3" name="Picture 2">
            <a:extLst>
              <a:ext uri="{FF2B5EF4-FFF2-40B4-BE49-F238E27FC236}">
                <a16:creationId xmlns:a16="http://schemas.microsoft.com/office/drawing/2014/main" id="{6CEAD9B1-4643-52D0-6655-0F11D4F4747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89217" y="3438778"/>
            <a:ext cx="3038256" cy="1702863"/>
          </a:xfrm>
          <a:prstGeom prst="rect">
            <a:avLst/>
          </a:prstGeom>
        </p:spPr>
      </p:pic>
      <p:pic>
        <p:nvPicPr>
          <p:cNvPr id="7" name="Picture 6">
            <a:extLst>
              <a:ext uri="{FF2B5EF4-FFF2-40B4-BE49-F238E27FC236}">
                <a16:creationId xmlns:a16="http://schemas.microsoft.com/office/drawing/2014/main" id="{7CD4FE29-24BB-5D79-DE22-2E412744DC7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084833" y="1806368"/>
            <a:ext cx="3047463" cy="1684455"/>
          </a:xfrm>
          <a:prstGeom prst="rect">
            <a:avLst/>
          </a:prstGeom>
        </p:spPr>
      </p:pic>
      <p:pic>
        <p:nvPicPr>
          <p:cNvPr id="10" name="Picture 9">
            <a:extLst>
              <a:ext uri="{FF2B5EF4-FFF2-40B4-BE49-F238E27FC236}">
                <a16:creationId xmlns:a16="http://schemas.microsoft.com/office/drawing/2014/main" id="{C8A4FD1E-A7D2-C32E-5FEF-00C7986243C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125225" y="1806368"/>
            <a:ext cx="3009091" cy="1684455"/>
          </a:xfrm>
          <a:prstGeom prst="rect">
            <a:avLst/>
          </a:prstGeom>
        </p:spPr>
      </p:pic>
      <p:pic>
        <p:nvPicPr>
          <p:cNvPr id="11" name="Picture 10">
            <a:extLst>
              <a:ext uri="{FF2B5EF4-FFF2-40B4-BE49-F238E27FC236}">
                <a16:creationId xmlns:a16="http://schemas.microsoft.com/office/drawing/2014/main" id="{578BCF6E-55C5-6017-F92E-1B29F106908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1806367"/>
            <a:ext cx="3084167" cy="1673378"/>
          </a:xfrm>
          <a:prstGeom prst="rect">
            <a:avLst/>
          </a:prstGeom>
        </p:spPr>
      </p:pic>
      <p:sp>
        <p:nvSpPr>
          <p:cNvPr id="13" name="TextBox 12">
            <a:extLst>
              <a:ext uri="{FF2B5EF4-FFF2-40B4-BE49-F238E27FC236}">
                <a16:creationId xmlns:a16="http://schemas.microsoft.com/office/drawing/2014/main" id="{171F8B17-585C-C21A-8663-B879C56845C0}"/>
              </a:ext>
            </a:extLst>
          </p:cNvPr>
          <p:cNvSpPr txBox="1"/>
          <p:nvPr/>
        </p:nvSpPr>
        <p:spPr>
          <a:xfrm>
            <a:off x="213820" y="3701206"/>
            <a:ext cx="2715456" cy="1219821"/>
          </a:xfrm>
          <a:prstGeom prst="rect">
            <a:avLst/>
          </a:prstGeom>
          <a:noFill/>
        </p:spPr>
        <p:txBody>
          <a:bodyPr wrap="square" rtlCol="0" anchor="t">
            <a:spAutoFit/>
          </a:bodyPr>
          <a:lstStyle/>
          <a:p>
            <a:pPr defTabSz="609563">
              <a:lnSpc>
                <a:spcPts val="2955"/>
              </a:lnSpc>
              <a:defRPr/>
            </a:pPr>
            <a:r>
              <a:rPr lang="en-US" sz="2400" b="1" dirty="0" err="1">
                <a:solidFill>
                  <a:srgbClr val="E6FFC6"/>
                </a:solidFill>
                <a:latin typeface="Arial Nova" panose="020B0504020202020204" pitchFamily="34" charset="0"/>
                <a:ea typeface="Arial" charset="0"/>
                <a:cs typeface="Arial" charset="0"/>
              </a:rPr>
              <a:t>Padrão</a:t>
            </a:r>
            <a:r>
              <a:rPr lang="en-US" sz="2400" b="1" dirty="0">
                <a:solidFill>
                  <a:srgbClr val="E6FFC6"/>
                </a:solidFill>
                <a:latin typeface="Arial Nova" panose="020B0504020202020204" pitchFamily="34" charset="0"/>
                <a:ea typeface="Arial" charset="0"/>
                <a:cs typeface="Arial" charset="0"/>
              </a:rPr>
              <a:t> de </a:t>
            </a:r>
            <a:r>
              <a:rPr lang="en-US" sz="2400" b="1" dirty="0" err="1">
                <a:solidFill>
                  <a:srgbClr val="E6FFC6"/>
                </a:solidFill>
                <a:latin typeface="Arial Nova" panose="020B0504020202020204" pitchFamily="34" charset="0"/>
                <a:ea typeface="Arial" charset="0"/>
                <a:cs typeface="Arial" charset="0"/>
              </a:rPr>
              <a:t>Qualidade</a:t>
            </a:r>
            <a:r>
              <a:rPr lang="en-US" sz="2400" b="1" dirty="0">
                <a:solidFill>
                  <a:srgbClr val="E6FFC6"/>
                </a:solidFill>
                <a:latin typeface="Arial Nova" panose="020B0504020202020204" pitchFamily="34" charset="0"/>
                <a:ea typeface="Arial" charset="0"/>
                <a:cs typeface="Arial" charset="0"/>
              </a:rPr>
              <a:t> </a:t>
            </a:r>
            <a:r>
              <a:rPr lang="en-US" sz="2400" b="1" dirty="0" err="1">
                <a:solidFill>
                  <a:srgbClr val="E6FFC6"/>
                </a:solidFill>
                <a:latin typeface="Arial Nova" panose="020B0504020202020204" pitchFamily="34" charset="0"/>
                <a:ea typeface="Arial" charset="0"/>
                <a:cs typeface="Arial" charset="0"/>
              </a:rPr>
              <a:t>Científico</a:t>
            </a:r>
            <a:endParaRPr lang="en-US" sz="2400" b="1" dirty="0">
              <a:solidFill>
                <a:srgbClr val="E6FFC6"/>
              </a:solidFill>
              <a:latin typeface="Arial Nova" panose="020B0504020202020204" pitchFamily="34" charset="0"/>
              <a:ea typeface="Arial" charset="0"/>
              <a:cs typeface="Arial" charset="0"/>
            </a:endParaRPr>
          </a:p>
        </p:txBody>
      </p:sp>
      <p:sp>
        <p:nvSpPr>
          <p:cNvPr id="14" name="Rectangle 13">
            <a:extLst>
              <a:ext uri="{FF2B5EF4-FFF2-40B4-BE49-F238E27FC236}">
                <a16:creationId xmlns:a16="http://schemas.microsoft.com/office/drawing/2014/main" id="{F8C2F386-3C06-AA34-CDF9-90F0412BB112}"/>
              </a:ext>
            </a:extLst>
          </p:cNvPr>
          <p:cNvSpPr/>
          <p:nvPr/>
        </p:nvSpPr>
        <p:spPr>
          <a:xfrm>
            <a:off x="9427" y="3135483"/>
            <a:ext cx="3075406" cy="357239"/>
          </a:xfrm>
          <a:prstGeom prst="rect">
            <a:avLst/>
          </a:prstGeom>
          <a:solidFill>
            <a:srgbClr val="3C918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MX" sz="900" dirty="0"/>
          </a:p>
        </p:txBody>
      </p:sp>
      <p:sp>
        <p:nvSpPr>
          <p:cNvPr id="15" name="Rectangle 14">
            <a:extLst>
              <a:ext uri="{FF2B5EF4-FFF2-40B4-BE49-F238E27FC236}">
                <a16:creationId xmlns:a16="http://schemas.microsoft.com/office/drawing/2014/main" id="{735F33D4-6CB7-5B95-FD2A-6A2298562CF4}"/>
              </a:ext>
            </a:extLst>
          </p:cNvPr>
          <p:cNvSpPr/>
          <p:nvPr/>
        </p:nvSpPr>
        <p:spPr>
          <a:xfrm>
            <a:off x="1" y="3162754"/>
            <a:ext cx="3084167" cy="276999"/>
          </a:xfrm>
          <a:prstGeom prst="rect">
            <a:avLst/>
          </a:prstGeom>
          <a:noFill/>
        </p:spPr>
        <p:txBody>
          <a:bodyPr wrap="square" anchor="ctr">
            <a:spAutoFit/>
          </a:bodyPr>
          <a:lstStyle/>
          <a:p>
            <a:pPr defTabSz="914389">
              <a:defRPr/>
            </a:pPr>
            <a:r>
              <a:rPr lang="en-US" sz="1200" b="1" dirty="0">
                <a:solidFill>
                  <a:schemeClr val="bg1"/>
                </a:solidFill>
                <a:latin typeface="Arial" panose="020B0604020202020204" pitchFamily="34" charset="0"/>
                <a:cs typeface="Arial" panose="020B0604020202020204" pitchFamily="34" charset="0"/>
              </a:rPr>
              <a:t>1. Testes </a:t>
            </a:r>
            <a:r>
              <a:rPr lang="en-US" sz="1200" b="1" dirty="0" err="1">
                <a:solidFill>
                  <a:schemeClr val="bg1"/>
                </a:solidFill>
                <a:latin typeface="Arial" panose="020B0604020202020204" pitchFamily="34" charset="0"/>
                <a:cs typeface="Arial" panose="020B0604020202020204" pitchFamily="34" charset="0"/>
              </a:rPr>
              <a:t>após</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cultivo</a:t>
            </a:r>
            <a:r>
              <a:rPr lang="en-US" sz="1200" b="1" dirty="0">
                <a:solidFill>
                  <a:schemeClr val="bg1"/>
                </a:solidFill>
                <a:latin typeface="Arial" panose="020B0604020202020204" pitchFamily="34" charset="0"/>
                <a:cs typeface="Arial" panose="020B0604020202020204" pitchFamily="34" charset="0"/>
              </a:rPr>
              <a:t> e </a:t>
            </a:r>
            <a:r>
              <a:rPr lang="en-US" sz="1200" b="1" dirty="0" err="1">
                <a:solidFill>
                  <a:schemeClr val="bg1"/>
                </a:solidFill>
                <a:latin typeface="Arial" panose="020B0604020202020204" pitchFamily="34" charset="0"/>
                <a:cs typeface="Arial" panose="020B0604020202020204" pitchFamily="34" charset="0"/>
              </a:rPr>
              <a:t>colheita</a:t>
            </a:r>
            <a:endParaRPr lang="en-SG" sz="1200" b="1"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99269D0-350B-5A94-EF45-0D1FDE49019B}"/>
              </a:ext>
            </a:extLst>
          </p:cNvPr>
          <p:cNvSpPr/>
          <p:nvPr/>
        </p:nvSpPr>
        <p:spPr>
          <a:xfrm>
            <a:off x="3084834" y="3135483"/>
            <a:ext cx="3050226" cy="357239"/>
          </a:xfrm>
          <a:prstGeom prst="rect">
            <a:avLst/>
          </a:prstGeom>
          <a:solidFill>
            <a:srgbClr val="E6FFC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MX" sz="900" dirty="0"/>
          </a:p>
        </p:txBody>
      </p:sp>
      <p:sp>
        <p:nvSpPr>
          <p:cNvPr id="17" name="Rectangle 16">
            <a:extLst>
              <a:ext uri="{FF2B5EF4-FFF2-40B4-BE49-F238E27FC236}">
                <a16:creationId xmlns:a16="http://schemas.microsoft.com/office/drawing/2014/main" id="{39CC1DB6-D583-B6DE-385F-B0063A93BC99}"/>
              </a:ext>
            </a:extLst>
          </p:cNvPr>
          <p:cNvSpPr/>
          <p:nvPr/>
        </p:nvSpPr>
        <p:spPr>
          <a:xfrm>
            <a:off x="3088276" y="3162754"/>
            <a:ext cx="3031904" cy="276999"/>
          </a:xfrm>
          <a:prstGeom prst="rect">
            <a:avLst/>
          </a:prstGeom>
          <a:noFill/>
        </p:spPr>
        <p:txBody>
          <a:bodyPr wrap="square" anchor="ctr">
            <a:spAutoFit/>
          </a:bodyPr>
          <a:lstStyle/>
          <a:p>
            <a:pPr defTabSz="914389">
              <a:defRPr/>
            </a:pPr>
            <a:r>
              <a:rPr lang="en-US" sz="1200" b="1" dirty="0">
                <a:solidFill>
                  <a:srgbClr val="266430"/>
                </a:solidFill>
                <a:latin typeface="Arial" panose="020B0604020202020204" pitchFamily="34" charset="0"/>
                <a:cs typeface="Arial" panose="020B0604020202020204" pitchFamily="34" charset="0"/>
              </a:rPr>
              <a:t>2. Teste de </a:t>
            </a:r>
            <a:r>
              <a:rPr lang="en-US" sz="1200" b="1" dirty="0" err="1">
                <a:solidFill>
                  <a:srgbClr val="266430"/>
                </a:solidFill>
                <a:latin typeface="Arial" panose="020B0604020202020204" pitchFamily="34" charset="0"/>
                <a:cs typeface="Arial" panose="020B0604020202020204" pitchFamily="34" charset="0"/>
              </a:rPr>
              <a:t>Matéria</a:t>
            </a:r>
            <a:r>
              <a:rPr lang="en-US" sz="1200" b="1" dirty="0">
                <a:solidFill>
                  <a:srgbClr val="266430"/>
                </a:solidFill>
                <a:latin typeface="Arial" panose="020B0604020202020204" pitchFamily="34" charset="0"/>
                <a:cs typeface="Arial" panose="020B0604020202020204" pitchFamily="34" charset="0"/>
              </a:rPr>
              <a:t> Prima</a:t>
            </a:r>
            <a:endParaRPr lang="en-SG" sz="1200" b="1" dirty="0">
              <a:solidFill>
                <a:srgbClr val="26643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3D6D5FE-EA3B-5676-4441-1C9D94922F81}"/>
              </a:ext>
            </a:extLst>
          </p:cNvPr>
          <p:cNvSpPr/>
          <p:nvPr/>
        </p:nvSpPr>
        <p:spPr>
          <a:xfrm>
            <a:off x="6129334" y="3135483"/>
            <a:ext cx="3014666" cy="357239"/>
          </a:xfrm>
          <a:prstGeom prst="rect">
            <a:avLst/>
          </a:prstGeom>
          <a:solidFill>
            <a:srgbClr val="3C918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MX" sz="900" dirty="0"/>
          </a:p>
        </p:txBody>
      </p:sp>
      <p:sp>
        <p:nvSpPr>
          <p:cNvPr id="19" name="Rectangle 18">
            <a:extLst>
              <a:ext uri="{FF2B5EF4-FFF2-40B4-BE49-F238E27FC236}">
                <a16:creationId xmlns:a16="http://schemas.microsoft.com/office/drawing/2014/main" id="{356F53D9-9F63-2743-F19F-12E25AB894A4}"/>
              </a:ext>
            </a:extLst>
          </p:cNvPr>
          <p:cNvSpPr/>
          <p:nvPr/>
        </p:nvSpPr>
        <p:spPr>
          <a:xfrm>
            <a:off x="6137821" y="3162754"/>
            <a:ext cx="2996495" cy="276999"/>
          </a:xfrm>
          <a:prstGeom prst="rect">
            <a:avLst/>
          </a:prstGeom>
          <a:noFill/>
        </p:spPr>
        <p:txBody>
          <a:bodyPr wrap="square" anchor="ctr">
            <a:spAutoFit/>
          </a:bodyPr>
          <a:lstStyle/>
          <a:p>
            <a:pPr defTabSz="914389">
              <a:defRPr/>
            </a:pPr>
            <a:r>
              <a:rPr lang="en-US" sz="1200" b="1" dirty="0">
                <a:solidFill>
                  <a:schemeClr val="bg1"/>
                </a:solidFill>
                <a:latin typeface="Arial" panose="020B0604020202020204" pitchFamily="34" charset="0"/>
                <a:cs typeface="Arial" panose="020B0604020202020204" pitchFamily="34" charset="0"/>
              </a:rPr>
              <a:t>3. Teste </a:t>
            </a:r>
            <a:r>
              <a:rPr lang="en-US" sz="1200" b="1" dirty="0" err="1">
                <a:solidFill>
                  <a:schemeClr val="bg1"/>
                </a:solidFill>
                <a:latin typeface="Arial" panose="020B0604020202020204" pitchFamily="34" charset="0"/>
                <a:cs typeface="Arial" panose="020B0604020202020204" pitchFamily="34" charset="0"/>
              </a:rPr>
              <a:t>após</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mistura</a:t>
            </a:r>
            <a:r>
              <a:rPr lang="en-US" sz="1200" b="1" dirty="0">
                <a:solidFill>
                  <a:schemeClr val="bg1"/>
                </a:solidFill>
                <a:latin typeface="Arial" panose="020B0604020202020204" pitchFamily="34" charset="0"/>
                <a:cs typeface="Arial" panose="020B0604020202020204" pitchFamily="34" charset="0"/>
              </a:rPr>
              <a:t> de </a:t>
            </a:r>
            <a:r>
              <a:rPr lang="en-US" sz="1200" b="1" dirty="0" err="1">
                <a:solidFill>
                  <a:schemeClr val="bg1"/>
                </a:solidFill>
                <a:latin typeface="Arial" panose="020B0604020202020204" pitchFamily="34" charset="0"/>
                <a:cs typeface="Arial" panose="020B0604020202020204" pitchFamily="34" charset="0"/>
              </a:rPr>
              <a:t>ingredientes</a:t>
            </a:r>
            <a:endParaRPr lang="en-SG" sz="1200" b="1"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A91A56F-0979-A31A-468C-BB03B111C785}"/>
              </a:ext>
            </a:extLst>
          </p:cNvPr>
          <p:cNvSpPr/>
          <p:nvPr/>
        </p:nvSpPr>
        <p:spPr>
          <a:xfrm>
            <a:off x="3087596" y="4790824"/>
            <a:ext cx="3044700" cy="357239"/>
          </a:xfrm>
          <a:prstGeom prst="rect">
            <a:avLst/>
          </a:prstGeom>
          <a:solidFill>
            <a:srgbClr val="3C918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MX" sz="900" dirty="0"/>
          </a:p>
        </p:txBody>
      </p:sp>
      <p:sp>
        <p:nvSpPr>
          <p:cNvPr id="21" name="Rectangle 20">
            <a:extLst>
              <a:ext uri="{FF2B5EF4-FFF2-40B4-BE49-F238E27FC236}">
                <a16:creationId xmlns:a16="http://schemas.microsoft.com/office/drawing/2014/main" id="{95B6D77E-0816-2FDB-6E0A-45529C15041A}"/>
              </a:ext>
            </a:extLst>
          </p:cNvPr>
          <p:cNvSpPr/>
          <p:nvPr/>
        </p:nvSpPr>
        <p:spPr>
          <a:xfrm>
            <a:off x="3078352" y="4828091"/>
            <a:ext cx="3032584" cy="276999"/>
          </a:xfrm>
          <a:prstGeom prst="rect">
            <a:avLst/>
          </a:prstGeom>
          <a:noFill/>
        </p:spPr>
        <p:txBody>
          <a:bodyPr wrap="square" anchor="ctr">
            <a:spAutoFit/>
          </a:bodyPr>
          <a:lstStyle/>
          <a:p>
            <a:pPr defTabSz="914389">
              <a:defRPr/>
            </a:pPr>
            <a:r>
              <a:rPr lang="en-US" sz="1200" b="1" dirty="0">
                <a:solidFill>
                  <a:schemeClr val="bg1"/>
                </a:solidFill>
                <a:latin typeface="Arial" panose="020B0604020202020204" pitchFamily="34" charset="0"/>
                <a:cs typeface="Arial" panose="020B0604020202020204" pitchFamily="34" charset="0"/>
              </a:rPr>
              <a:t>4. Teste </a:t>
            </a:r>
            <a:r>
              <a:rPr lang="en-US" sz="1200" b="1" dirty="0" err="1">
                <a:solidFill>
                  <a:schemeClr val="bg1"/>
                </a:solidFill>
                <a:latin typeface="Arial" panose="020B0604020202020204" pitchFamily="34" charset="0"/>
                <a:cs typeface="Arial" panose="020B0604020202020204" pitchFamily="34" charset="0"/>
              </a:rPr>
              <a:t>após</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transporte</a:t>
            </a:r>
            <a:endParaRPr lang="en-SG" sz="1200" b="1" dirty="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FE80904-FC51-152B-4446-9B2ED65E1488}"/>
              </a:ext>
            </a:extLst>
          </p:cNvPr>
          <p:cNvSpPr/>
          <p:nvPr/>
        </p:nvSpPr>
        <p:spPr>
          <a:xfrm>
            <a:off x="6127473" y="4790824"/>
            <a:ext cx="3016527" cy="357239"/>
          </a:xfrm>
          <a:prstGeom prst="rect">
            <a:avLst/>
          </a:prstGeom>
          <a:solidFill>
            <a:srgbClr val="E6FFC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MX" sz="900" dirty="0"/>
          </a:p>
        </p:txBody>
      </p:sp>
      <p:sp>
        <p:nvSpPr>
          <p:cNvPr id="23" name="Rectangle 22">
            <a:extLst>
              <a:ext uri="{FF2B5EF4-FFF2-40B4-BE49-F238E27FC236}">
                <a16:creationId xmlns:a16="http://schemas.microsoft.com/office/drawing/2014/main" id="{6F3C9B45-A6C8-E466-6067-70F650F5E564}"/>
              </a:ext>
            </a:extLst>
          </p:cNvPr>
          <p:cNvSpPr/>
          <p:nvPr/>
        </p:nvSpPr>
        <p:spPr>
          <a:xfrm>
            <a:off x="6124556" y="4828091"/>
            <a:ext cx="3009759" cy="276999"/>
          </a:xfrm>
          <a:prstGeom prst="rect">
            <a:avLst/>
          </a:prstGeom>
          <a:noFill/>
        </p:spPr>
        <p:txBody>
          <a:bodyPr wrap="square" anchor="ctr">
            <a:spAutoFit/>
          </a:bodyPr>
          <a:lstStyle/>
          <a:p>
            <a:pPr defTabSz="914389">
              <a:defRPr/>
            </a:pPr>
            <a:r>
              <a:rPr lang="en-US" sz="1200" b="1" dirty="0">
                <a:solidFill>
                  <a:srgbClr val="266430"/>
                </a:solidFill>
                <a:latin typeface="Arial" panose="020B0604020202020204" pitchFamily="34" charset="0"/>
                <a:cs typeface="Arial" panose="020B0604020202020204" pitchFamily="34" charset="0"/>
              </a:rPr>
              <a:t>5. Teste </a:t>
            </a:r>
            <a:r>
              <a:rPr lang="en-US" sz="1200" b="1" dirty="0" err="1">
                <a:solidFill>
                  <a:srgbClr val="266430"/>
                </a:solidFill>
                <a:latin typeface="Arial" panose="020B0604020202020204" pitchFamily="34" charset="0"/>
                <a:cs typeface="Arial" panose="020B0604020202020204" pitchFamily="34" charset="0"/>
              </a:rPr>
              <a:t>após</a:t>
            </a:r>
            <a:r>
              <a:rPr lang="en-US" sz="1200" b="1" dirty="0">
                <a:solidFill>
                  <a:srgbClr val="266430"/>
                </a:solidFill>
                <a:latin typeface="Arial" panose="020B0604020202020204" pitchFamily="34" charset="0"/>
                <a:cs typeface="Arial" panose="020B0604020202020204" pitchFamily="34" charset="0"/>
              </a:rPr>
              <a:t> </a:t>
            </a:r>
            <a:r>
              <a:rPr lang="en-US" sz="1200" b="1" dirty="0" err="1">
                <a:solidFill>
                  <a:srgbClr val="266430"/>
                </a:solidFill>
                <a:latin typeface="Arial" panose="020B0604020202020204" pitchFamily="34" charset="0"/>
                <a:cs typeface="Arial" panose="020B0604020202020204" pitchFamily="34" charset="0"/>
              </a:rPr>
              <a:t>embalagem</a:t>
            </a:r>
            <a:endParaRPr lang="en-SG" sz="1200" b="1" dirty="0">
              <a:solidFill>
                <a:srgbClr val="2664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583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873EF9-7763-9013-C5F9-D749350C2FFC}"/>
              </a:ext>
            </a:extLst>
          </p:cNvPr>
          <p:cNvSpPr/>
          <p:nvPr/>
        </p:nvSpPr>
        <p:spPr>
          <a:xfrm>
            <a:off x="-5469" y="-8852"/>
            <a:ext cx="9143994" cy="5143500"/>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dirty="0">
              <a:latin typeface="Arial" panose="020B0604020202020204" pitchFamily="34" charset="0"/>
            </a:endParaRPr>
          </a:p>
        </p:txBody>
      </p:sp>
      <p:sp>
        <p:nvSpPr>
          <p:cNvPr id="6" name="TextBox 5">
            <a:extLst>
              <a:ext uri="{FF2B5EF4-FFF2-40B4-BE49-F238E27FC236}">
                <a16:creationId xmlns:a16="http://schemas.microsoft.com/office/drawing/2014/main" id="{6886A311-0B9E-7B35-7B5F-E6D5D8332CB8}"/>
              </a:ext>
            </a:extLst>
          </p:cNvPr>
          <p:cNvSpPr txBox="1"/>
          <p:nvPr/>
        </p:nvSpPr>
        <p:spPr>
          <a:xfrm>
            <a:off x="464662" y="276568"/>
            <a:ext cx="8669400" cy="1195199"/>
          </a:xfrm>
          <a:prstGeom prst="rect">
            <a:avLst/>
          </a:prstGeom>
          <a:noFill/>
          <a:ln>
            <a:noFill/>
          </a:ln>
          <a:effectLst/>
        </p:spPr>
        <p:txBody>
          <a:bodyPr wrap="square" rtlCol="0">
            <a:spAutoFit/>
          </a:bodyPr>
          <a:lstStyle/>
          <a:p>
            <a:pPr algn="l" defTabSz="128565" rtl="0">
              <a:lnSpc>
                <a:spcPts val="4280"/>
              </a:lnSpc>
            </a:pPr>
            <a:r>
              <a:rPr lang="en-US" sz="36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Acreditações</a:t>
            </a:r>
            <a:r>
              <a:rPr lang="en-US" sz="36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&amp; </a:t>
            </a:r>
            <a:r>
              <a:rPr lang="en-US" sz="36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Certificações</a:t>
            </a:r>
            <a:endParaRPr lang="en-US" sz="36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a:p>
            <a:pPr algn="l" defTabSz="128565" rtl="0">
              <a:lnSpc>
                <a:spcPts val="4280"/>
              </a:lnSpc>
            </a:pPr>
            <a:r>
              <a:rPr lang="en-US" sz="36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dos </a:t>
            </a:r>
            <a:r>
              <a:rPr lang="en-US" sz="36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produtos</a:t>
            </a:r>
            <a:r>
              <a:rPr lang="en-US" sz="36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 Herbalife</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pic>
        <p:nvPicPr>
          <p:cNvPr id="47" name="Graphic 46">
            <a:extLst>
              <a:ext uri="{FF2B5EF4-FFF2-40B4-BE49-F238E27FC236}">
                <a16:creationId xmlns:a16="http://schemas.microsoft.com/office/drawing/2014/main" id="{B88CF333-285D-E794-039F-0BF616E4B4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68449" y="4702772"/>
            <a:ext cx="875100" cy="242111"/>
          </a:xfrm>
          <a:prstGeom prst="rect">
            <a:avLst/>
          </a:prstGeom>
        </p:spPr>
      </p:pic>
      <p:grpSp>
        <p:nvGrpSpPr>
          <p:cNvPr id="20" name="Group 19">
            <a:extLst>
              <a:ext uri="{FF2B5EF4-FFF2-40B4-BE49-F238E27FC236}">
                <a16:creationId xmlns:a16="http://schemas.microsoft.com/office/drawing/2014/main" id="{44024608-111A-CE79-192F-112F3A4F55E5}"/>
              </a:ext>
            </a:extLst>
          </p:cNvPr>
          <p:cNvGrpSpPr/>
          <p:nvPr/>
        </p:nvGrpSpPr>
        <p:grpSpPr>
          <a:xfrm>
            <a:off x="208723" y="1697159"/>
            <a:ext cx="8716616" cy="2477276"/>
            <a:chOff x="208723" y="1697159"/>
            <a:chExt cx="8716616" cy="2477276"/>
          </a:xfrm>
        </p:grpSpPr>
        <p:grpSp>
          <p:nvGrpSpPr>
            <p:cNvPr id="14" name="Group 13">
              <a:extLst>
                <a:ext uri="{FF2B5EF4-FFF2-40B4-BE49-F238E27FC236}">
                  <a16:creationId xmlns:a16="http://schemas.microsoft.com/office/drawing/2014/main" id="{69DFC76C-271C-C5FC-61BB-6340F79DB1C6}"/>
                </a:ext>
              </a:extLst>
            </p:cNvPr>
            <p:cNvGrpSpPr/>
            <p:nvPr/>
          </p:nvGrpSpPr>
          <p:grpSpPr>
            <a:xfrm>
              <a:off x="208723" y="1697159"/>
              <a:ext cx="8716616" cy="2477276"/>
              <a:chOff x="208723" y="1697159"/>
              <a:chExt cx="8716616" cy="2477276"/>
            </a:xfrm>
          </p:grpSpPr>
          <p:sp>
            <p:nvSpPr>
              <p:cNvPr id="5" name="Rectangle 4">
                <a:extLst>
                  <a:ext uri="{FF2B5EF4-FFF2-40B4-BE49-F238E27FC236}">
                    <a16:creationId xmlns:a16="http://schemas.microsoft.com/office/drawing/2014/main" id="{FC7B001F-E47C-ED9C-F89D-41E17684E04B}"/>
                  </a:ext>
                </a:extLst>
              </p:cNvPr>
              <p:cNvSpPr/>
              <p:nvPr/>
            </p:nvSpPr>
            <p:spPr>
              <a:xfrm>
                <a:off x="208723" y="1730634"/>
                <a:ext cx="8716616" cy="24438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2" name="Rectangle 41">
                <a:extLst>
                  <a:ext uri="{FF2B5EF4-FFF2-40B4-BE49-F238E27FC236}">
                    <a16:creationId xmlns:a16="http://schemas.microsoft.com/office/drawing/2014/main" id="{1CF723DD-69AC-3910-D224-531C4FD89D54}"/>
                  </a:ext>
                </a:extLst>
              </p:cNvPr>
              <p:cNvSpPr/>
              <p:nvPr/>
            </p:nvSpPr>
            <p:spPr>
              <a:xfrm>
                <a:off x="6754726" y="2728941"/>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3" name="Rectangle 42">
                <a:extLst>
                  <a:ext uri="{FF2B5EF4-FFF2-40B4-BE49-F238E27FC236}">
                    <a16:creationId xmlns:a16="http://schemas.microsoft.com/office/drawing/2014/main" id="{1AB89F62-5DA1-FA04-1E77-55F678D8B7DB}"/>
                  </a:ext>
                </a:extLst>
              </p:cNvPr>
              <p:cNvSpPr/>
              <p:nvPr/>
            </p:nvSpPr>
            <p:spPr>
              <a:xfrm>
                <a:off x="5735439" y="2728941"/>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4" name="Rectangle 43">
                <a:extLst>
                  <a:ext uri="{FF2B5EF4-FFF2-40B4-BE49-F238E27FC236}">
                    <a16:creationId xmlns:a16="http://schemas.microsoft.com/office/drawing/2014/main" id="{352C97E7-E1B4-AB4D-40C8-1D00403166A4}"/>
                  </a:ext>
                </a:extLst>
              </p:cNvPr>
              <p:cNvSpPr/>
              <p:nvPr/>
            </p:nvSpPr>
            <p:spPr>
              <a:xfrm>
                <a:off x="2656016" y="2728941"/>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5" name="Rectangle 44">
                <a:extLst>
                  <a:ext uri="{FF2B5EF4-FFF2-40B4-BE49-F238E27FC236}">
                    <a16:creationId xmlns:a16="http://schemas.microsoft.com/office/drawing/2014/main" id="{42EC78B3-A97C-3825-FEA3-724C80BB36EE}"/>
                  </a:ext>
                </a:extLst>
              </p:cNvPr>
              <p:cNvSpPr/>
              <p:nvPr/>
            </p:nvSpPr>
            <p:spPr>
              <a:xfrm>
                <a:off x="529290" y="2728941"/>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6" name="Rectangle 45">
                <a:extLst>
                  <a:ext uri="{FF2B5EF4-FFF2-40B4-BE49-F238E27FC236}">
                    <a16:creationId xmlns:a16="http://schemas.microsoft.com/office/drawing/2014/main" id="{E4C371CC-47B8-718C-3FF4-2D649E3FB6F9}"/>
                  </a:ext>
                </a:extLst>
              </p:cNvPr>
              <p:cNvSpPr/>
              <p:nvPr/>
            </p:nvSpPr>
            <p:spPr>
              <a:xfrm>
                <a:off x="7768518" y="2728941"/>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8" name="Rectangle 37">
                <a:extLst>
                  <a:ext uri="{FF2B5EF4-FFF2-40B4-BE49-F238E27FC236}">
                    <a16:creationId xmlns:a16="http://schemas.microsoft.com/office/drawing/2014/main" id="{3E070C8F-7453-BC23-893F-E7D011B5EF84}"/>
                  </a:ext>
                </a:extLst>
              </p:cNvPr>
              <p:cNvSpPr/>
              <p:nvPr/>
            </p:nvSpPr>
            <p:spPr>
              <a:xfrm>
                <a:off x="6754726" y="1834298"/>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9" name="Rectangle 38">
                <a:extLst>
                  <a:ext uri="{FF2B5EF4-FFF2-40B4-BE49-F238E27FC236}">
                    <a16:creationId xmlns:a16="http://schemas.microsoft.com/office/drawing/2014/main" id="{B917D68A-49D0-2FE0-2638-8E8349392ABB}"/>
                  </a:ext>
                </a:extLst>
              </p:cNvPr>
              <p:cNvSpPr/>
              <p:nvPr/>
            </p:nvSpPr>
            <p:spPr>
              <a:xfrm>
                <a:off x="5735439" y="1820750"/>
                <a:ext cx="758848" cy="758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0" name="Rectangle 39">
                <a:extLst>
                  <a:ext uri="{FF2B5EF4-FFF2-40B4-BE49-F238E27FC236}">
                    <a16:creationId xmlns:a16="http://schemas.microsoft.com/office/drawing/2014/main" id="{190FE7F5-42FC-B477-54B5-3818B0B8C0F3}"/>
                  </a:ext>
                </a:extLst>
              </p:cNvPr>
              <p:cNvSpPr/>
              <p:nvPr/>
            </p:nvSpPr>
            <p:spPr>
              <a:xfrm>
                <a:off x="2656016" y="1834298"/>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1" name="Rectangle 40">
                <a:extLst>
                  <a:ext uri="{FF2B5EF4-FFF2-40B4-BE49-F238E27FC236}">
                    <a16:creationId xmlns:a16="http://schemas.microsoft.com/office/drawing/2014/main" id="{321A16F5-EE1E-6F8E-CBFE-E58BBF2C9498}"/>
                  </a:ext>
                </a:extLst>
              </p:cNvPr>
              <p:cNvSpPr/>
              <p:nvPr/>
            </p:nvSpPr>
            <p:spPr>
              <a:xfrm>
                <a:off x="529290" y="1834298"/>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 name="Oval 2">
                <a:extLst>
                  <a:ext uri="{FF2B5EF4-FFF2-40B4-BE49-F238E27FC236}">
                    <a16:creationId xmlns:a16="http://schemas.microsoft.com/office/drawing/2014/main" id="{09F2E8F7-F125-87D6-0A2F-63443AD78117}"/>
                  </a:ext>
                </a:extLst>
              </p:cNvPr>
              <p:cNvSpPr/>
              <p:nvPr/>
            </p:nvSpPr>
            <p:spPr>
              <a:xfrm>
                <a:off x="536674" y="1842636"/>
                <a:ext cx="804735" cy="8079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 name="Oval 3">
                <a:extLst>
                  <a:ext uri="{FF2B5EF4-FFF2-40B4-BE49-F238E27FC236}">
                    <a16:creationId xmlns:a16="http://schemas.microsoft.com/office/drawing/2014/main" id="{2B8B4CCD-2B23-3B96-7BD6-22268A148129}"/>
                  </a:ext>
                </a:extLst>
              </p:cNvPr>
              <p:cNvSpPr/>
              <p:nvPr/>
            </p:nvSpPr>
            <p:spPr>
              <a:xfrm>
                <a:off x="536674" y="2742789"/>
                <a:ext cx="804735" cy="8079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7" name="Oval 6">
                <a:extLst>
                  <a:ext uri="{FF2B5EF4-FFF2-40B4-BE49-F238E27FC236}">
                    <a16:creationId xmlns:a16="http://schemas.microsoft.com/office/drawing/2014/main" id="{42DBC82A-660A-29AE-B214-499159484362}"/>
                  </a:ext>
                </a:extLst>
              </p:cNvPr>
              <p:cNvSpPr/>
              <p:nvPr/>
            </p:nvSpPr>
            <p:spPr>
              <a:xfrm>
                <a:off x="5755769" y="1842636"/>
                <a:ext cx="804735" cy="8079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9" name="Oval 8">
                <a:extLst>
                  <a:ext uri="{FF2B5EF4-FFF2-40B4-BE49-F238E27FC236}">
                    <a16:creationId xmlns:a16="http://schemas.microsoft.com/office/drawing/2014/main" id="{D7761C06-984A-6834-1212-5ECF4652C224}"/>
                  </a:ext>
                </a:extLst>
              </p:cNvPr>
              <p:cNvSpPr/>
              <p:nvPr/>
            </p:nvSpPr>
            <p:spPr>
              <a:xfrm>
                <a:off x="5764270" y="2742789"/>
                <a:ext cx="804735" cy="8079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10" name="Oval 9">
                <a:extLst>
                  <a:ext uri="{FF2B5EF4-FFF2-40B4-BE49-F238E27FC236}">
                    <a16:creationId xmlns:a16="http://schemas.microsoft.com/office/drawing/2014/main" id="{BC4B1BB3-FCAC-E6C4-F07F-6D552233BA79}"/>
                  </a:ext>
                </a:extLst>
              </p:cNvPr>
              <p:cNvSpPr/>
              <p:nvPr/>
            </p:nvSpPr>
            <p:spPr>
              <a:xfrm>
                <a:off x="6787008" y="1842636"/>
                <a:ext cx="804735" cy="8079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13" name="Oval 12">
                <a:extLst>
                  <a:ext uri="{FF2B5EF4-FFF2-40B4-BE49-F238E27FC236}">
                    <a16:creationId xmlns:a16="http://schemas.microsoft.com/office/drawing/2014/main" id="{3055C249-5AB7-C109-AA51-6D70F75602A7}"/>
                  </a:ext>
                </a:extLst>
              </p:cNvPr>
              <p:cNvSpPr/>
              <p:nvPr/>
            </p:nvSpPr>
            <p:spPr>
              <a:xfrm>
                <a:off x="7784121" y="2742789"/>
                <a:ext cx="804735" cy="8079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0" name="Rectangle 29">
                <a:extLst>
                  <a:ext uri="{FF2B5EF4-FFF2-40B4-BE49-F238E27FC236}">
                    <a16:creationId xmlns:a16="http://schemas.microsoft.com/office/drawing/2014/main" id="{25A99735-F819-E8A6-7CA7-E2805E555514}"/>
                  </a:ext>
                </a:extLst>
              </p:cNvPr>
              <p:cNvSpPr/>
              <p:nvPr/>
            </p:nvSpPr>
            <p:spPr>
              <a:xfrm>
                <a:off x="4721647" y="1827033"/>
                <a:ext cx="758848" cy="758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1" name="Rectangle 30">
                <a:extLst>
                  <a:ext uri="{FF2B5EF4-FFF2-40B4-BE49-F238E27FC236}">
                    <a16:creationId xmlns:a16="http://schemas.microsoft.com/office/drawing/2014/main" id="{0A020E97-C2D4-B73A-14CF-2EECAD07E2E8}"/>
                  </a:ext>
                </a:extLst>
              </p:cNvPr>
              <p:cNvSpPr/>
              <p:nvPr/>
            </p:nvSpPr>
            <p:spPr>
              <a:xfrm>
                <a:off x="3707855" y="1827033"/>
                <a:ext cx="758848" cy="758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2" name="Rectangle 31">
                <a:extLst>
                  <a:ext uri="{FF2B5EF4-FFF2-40B4-BE49-F238E27FC236}">
                    <a16:creationId xmlns:a16="http://schemas.microsoft.com/office/drawing/2014/main" id="{FBD0E87F-8FC0-53B9-85FA-980B234C12A2}"/>
                  </a:ext>
                </a:extLst>
              </p:cNvPr>
              <p:cNvSpPr/>
              <p:nvPr/>
            </p:nvSpPr>
            <p:spPr>
              <a:xfrm>
                <a:off x="1619310" y="1834298"/>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3" name="Rectangle 32">
                <a:extLst>
                  <a:ext uri="{FF2B5EF4-FFF2-40B4-BE49-F238E27FC236}">
                    <a16:creationId xmlns:a16="http://schemas.microsoft.com/office/drawing/2014/main" id="{0B56EE66-9A75-C9C6-2A7E-3D7CA8D37B6E}"/>
                  </a:ext>
                </a:extLst>
              </p:cNvPr>
              <p:cNvSpPr/>
              <p:nvPr/>
            </p:nvSpPr>
            <p:spPr>
              <a:xfrm>
                <a:off x="7768518" y="1827033"/>
                <a:ext cx="758848" cy="758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4" name="Rectangle 33">
                <a:extLst>
                  <a:ext uri="{FF2B5EF4-FFF2-40B4-BE49-F238E27FC236}">
                    <a16:creationId xmlns:a16="http://schemas.microsoft.com/office/drawing/2014/main" id="{1A32A61C-11E7-A246-F48E-6A2E1590C8DA}"/>
                  </a:ext>
                </a:extLst>
              </p:cNvPr>
              <p:cNvSpPr/>
              <p:nvPr/>
            </p:nvSpPr>
            <p:spPr>
              <a:xfrm>
                <a:off x="4721647" y="2722734"/>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5" name="Rectangle 34">
                <a:extLst>
                  <a:ext uri="{FF2B5EF4-FFF2-40B4-BE49-F238E27FC236}">
                    <a16:creationId xmlns:a16="http://schemas.microsoft.com/office/drawing/2014/main" id="{3406512E-1186-645A-CC70-53D8453A0A74}"/>
                  </a:ext>
                </a:extLst>
              </p:cNvPr>
              <p:cNvSpPr/>
              <p:nvPr/>
            </p:nvSpPr>
            <p:spPr>
              <a:xfrm>
                <a:off x="3707855" y="2722734"/>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6" name="Rectangle 35">
                <a:extLst>
                  <a:ext uri="{FF2B5EF4-FFF2-40B4-BE49-F238E27FC236}">
                    <a16:creationId xmlns:a16="http://schemas.microsoft.com/office/drawing/2014/main" id="{E742D0AD-1F1A-860E-8E59-61155DFC628A}"/>
                  </a:ext>
                </a:extLst>
              </p:cNvPr>
              <p:cNvSpPr/>
              <p:nvPr/>
            </p:nvSpPr>
            <p:spPr>
              <a:xfrm>
                <a:off x="1619310" y="2729999"/>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7" name="Rectangle 36">
                <a:extLst>
                  <a:ext uri="{FF2B5EF4-FFF2-40B4-BE49-F238E27FC236}">
                    <a16:creationId xmlns:a16="http://schemas.microsoft.com/office/drawing/2014/main" id="{B14D0026-A543-F5D5-B5CF-C0D989B07A6A}"/>
                  </a:ext>
                </a:extLst>
              </p:cNvPr>
              <p:cNvSpPr/>
              <p:nvPr/>
            </p:nvSpPr>
            <p:spPr>
              <a:xfrm>
                <a:off x="2642728" y="2729999"/>
                <a:ext cx="839246" cy="842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dirty="0"/>
              </a:p>
            </p:txBody>
          </p:sp>
          <p:pic>
            <p:nvPicPr>
              <p:cNvPr id="15" name="Picture 14">
                <a:extLst>
                  <a:ext uri="{FF2B5EF4-FFF2-40B4-BE49-F238E27FC236}">
                    <a16:creationId xmlns:a16="http://schemas.microsoft.com/office/drawing/2014/main" id="{6EAFC53C-88A0-1E85-F3EB-28B083E82083}"/>
                  </a:ext>
                </a:extLst>
              </p:cNvPr>
              <p:cNvPicPr>
                <a:picLocks noChangeAspect="1"/>
              </p:cNvPicPr>
              <p:nvPr/>
            </p:nvPicPr>
            <p:blipFill>
              <a:blip r:embed="rId5"/>
              <a:stretch>
                <a:fillRect/>
              </a:stretch>
            </p:blipFill>
            <p:spPr>
              <a:xfrm>
                <a:off x="1534096" y="1906642"/>
                <a:ext cx="761536" cy="1026879"/>
              </a:xfrm>
              <a:prstGeom prst="rect">
                <a:avLst/>
              </a:prstGeom>
              <a:solidFill>
                <a:schemeClr val="bg1"/>
              </a:solidFill>
            </p:spPr>
          </p:pic>
          <p:pic>
            <p:nvPicPr>
              <p:cNvPr id="19" name="Picture 18">
                <a:extLst>
                  <a:ext uri="{FF2B5EF4-FFF2-40B4-BE49-F238E27FC236}">
                    <a16:creationId xmlns:a16="http://schemas.microsoft.com/office/drawing/2014/main" id="{3A5E7620-E95E-60D4-B0C5-8C75DFFDF10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7799" y="1872126"/>
                <a:ext cx="972932" cy="972932"/>
              </a:xfrm>
              <a:prstGeom prst="rect">
                <a:avLst/>
              </a:prstGeom>
              <a:solidFill>
                <a:schemeClr val="bg1"/>
              </a:solidFill>
            </p:spPr>
          </p:pic>
          <p:pic>
            <p:nvPicPr>
              <p:cNvPr id="21" name="Picture 20">
                <a:extLst>
                  <a:ext uri="{FF2B5EF4-FFF2-40B4-BE49-F238E27FC236}">
                    <a16:creationId xmlns:a16="http://schemas.microsoft.com/office/drawing/2014/main" id="{30BBA0FD-CD19-570B-5872-EEA25375D666}"/>
                  </a:ext>
                </a:extLst>
              </p:cNvPr>
              <p:cNvPicPr>
                <a:picLocks noChangeAspect="1"/>
              </p:cNvPicPr>
              <p:nvPr/>
            </p:nvPicPr>
            <p:blipFill rotWithShape="1">
              <a:blip r:embed="rId7"/>
              <a:srcRect r="9123"/>
              <a:stretch/>
            </p:blipFill>
            <p:spPr>
              <a:xfrm>
                <a:off x="7774754" y="2905786"/>
                <a:ext cx="1058856" cy="1163453"/>
              </a:xfrm>
              <a:prstGeom prst="rect">
                <a:avLst/>
              </a:prstGeom>
              <a:solidFill>
                <a:schemeClr val="bg1"/>
              </a:solidFill>
            </p:spPr>
          </p:pic>
          <p:pic>
            <p:nvPicPr>
              <p:cNvPr id="22" name="Picture 21">
                <a:extLst>
                  <a:ext uri="{FF2B5EF4-FFF2-40B4-BE49-F238E27FC236}">
                    <a16:creationId xmlns:a16="http://schemas.microsoft.com/office/drawing/2014/main" id="{A050A84F-5BCC-49ED-E88E-82343B5A719D}"/>
                  </a:ext>
                </a:extLst>
              </p:cNvPr>
              <p:cNvPicPr>
                <a:picLocks noChangeAspect="1"/>
              </p:cNvPicPr>
              <p:nvPr/>
            </p:nvPicPr>
            <p:blipFill>
              <a:blip r:embed="rId8"/>
              <a:stretch>
                <a:fillRect/>
              </a:stretch>
            </p:blipFill>
            <p:spPr>
              <a:xfrm>
                <a:off x="4495679" y="2953266"/>
                <a:ext cx="1164490" cy="1098824"/>
              </a:xfrm>
              <a:prstGeom prst="rect">
                <a:avLst/>
              </a:prstGeom>
              <a:solidFill>
                <a:schemeClr val="bg1"/>
              </a:solidFill>
            </p:spPr>
          </p:pic>
          <p:pic>
            <p:nvPicPr>
              <p:cNvPr id="23" name="Picture 22">
                <a:extLst>
                  <a:ext uri="{FF2B5EF4-FFF2-40B4-BE49-F238E27FC236}">
                    <a16:creationId xmlns:a16="http://schemas.microsoft.com/office/drawing/2014/main" id="{B282EAC7-6674-52BE-31E2-EDE931FB0D88}"/>
                  </a:ext>
                </a:extLst>
              </p:cNvPr>
              <p:cNvPicPr>
                <a:picLocks noChangeAspect="1"/>
              </p:cNvPicPr>
              <p:nvPr/>
            </p:nvPicPr>
            <p:blipFill rotWithShape="1">
              <a:blip r:embed="rId9"/>
              <a:srcRect l="14558" b="14786"/>
              <a:stretch/>
            </p:blipFill>
            <p:spPr>
              <a:xfrm>
                <a:off x="278559" y="2759197"/>
                <a:ext cx="1335073" cy="1331515"/>
              </a:xfrm>
              <a:prstGeom prst="rect">
                <a:avLst/>
              </a:prstGeom>
              <a:solidFill>
                <a:schemeClr val="bg1"/>
              </a:solidFill>
            </p:spPr>
          </p:pic>
          <p:pic>
            <p:nvPicPr>
              <p:cNvPr id="24" name="Picture 23" descr="NSF elaborates on audits, equipment, insurer buy-in for auto body shop certification - Repairer ...">
                <a:extLst>
                  <a:ext uri="{FF2B5EF4-FFF2-40B4-BE49-F238E27FC236}">
                    <a16:creationId xmlns:a16="http://schemas.microsoft.com/office/drawing/2014/main" id="{64DF68E5-E2EA-98CB-CC45-0891FC9B8D1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395059" y="2984379"/>
                <a:ext cx="1171469" cy="1014146"/>
              </a:xfrm>
              <a:prstGeom prst="rect">
                <a:avLst/>
              </a:prstGeom>
              <a:solidFill>
                <a:schemeClr val="bg1"/>
              </a:solidFill>
            </p:spPr>
          </p:pic>
          <p:pic>
            <p:nvPicPr>
              <p:cNvPr id="25" name="Picture 24">
                <a:extLst>
                  <a:ext uri="{FF2B5EF4-FFF2-40B4-BE49-F238E27FC236}">
                    <a16:creationId xmlns:a16="http://schemas.microsoft.com/office/drawing/2014/main" id="{212764AB-6ED0-DF58-0EF6-1F42404EE123}"/>
                  </a:ext>
                </a:extLst>
              </p:cNvPr>
              <p:cNvPicPr>
                <a:picLocks noChangeAspect="1"/>
              </p:cNvPicPr>
              <p:nvPr/>
            </p:nvPicPr>
            <p:blipFill>
              <a:blip r:embed="rId11"/>
              <a:stretch>
                <a:fillRect/>
              </a:stretch>
            </p:blipFill>
            <p:spPr>
              <a:xfrm>
                <a:off x="2561182" y="2859874"/>
                <a:ext cx="818034" cy="1230838"/>
              </a:xfrm>
              <a:prstGeom prst="rect">
                <a:avLst/>
              </a:prstGeom>
              <a:solidFill>
                <a:schemeClr val="bg1"/>
              </a:solidFill>
            </p:spPr>
          </p:pic>
          <p:pic>
            <p:nvPicPr>
              <p:cNvPr id="27" name="Picture 26">
                <a:extLst>
                  <a:ext uri="{FF2B5EF4-FFF2-40B4-BE49-F238E27FC236}">
                    <a16:creationId xmlns:a16="http://schemas.microsoft.com/office/drawing/2014/main" id="{21A23482-3280-E4F6-735C-E325EAACCF7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697735" y="3038973"/>
                <a:ext cx="964015" cy="964015"/>
              </a:xfrm>
              <a:prstGeom prst="rect">
                <a:avLst/>
              </a:prstGeom>
              <a:solidFill>
                <a:schemeClr val="bg1"/>
              </a:solidFill>
            </p:spPr>
          </p:pic>
          <p:pic>
            <p:nvPicPr>
              <p:cNvPr id="29" name="Picture 28">
                <a:extLst>
                  <a:ext uri="{FF2B5EF4-FFF2-40B4-BE49-F238E27FC236}">
                    <a16:creationId xmlns:a16="http://schemas.microsoft.com/office/drawing/2014/main" id="{2A62ABFD-2965-4FC5-E568-F78211BFFC8D}"/>
                  </a:ext>
                </a:extLst>
              </p:cNvPr>
              <p:cNvPicPr>
                <a:picLocks noChangeAspect="1"/>
              </p:cNvPicPr>
              <p:nvPr/>
            </p:nvPicPr>
            <p:blipFill rotWithShape="1">
              <a:blip r:embed="rId13">
                <a:extLst>
                  <a:ext uri="{28A0092B-C50C-407E-A947-70E740481C1C}">
                    <a14:useLocalDpi xmlns:a14="http://schemas.microsoft.com/office/drawing/2010/main"/>
                  </a:ext>
                </a:extLst>
              </a:blip>
              <a:srcRect l="40837" t="43327" r="41725" b="45954"/>
              <a:stretch/>
            </p:blipFill>
            <p:spPr>
              <a:xfrm>
                <a:off x="3312056" y="2026952"/>
                <a:ext cx="1262525" cy="573928"/>
              </a:xfrm>
              <a:prstGeom prst="rect">
                <a:avLst/>
              </a:prstGeom>
              <a:solidFill>
                <a:schemeClr val="bg1"/>
              </a:solidFill>
            </p:spPr>
          </p:pic>
          <p:pic>
            <p:nvPicPr>
              <p:cNvPr id="11" name="Picture 4" descr="American Vegetarian Association - Food Certification">
                <a:extLst>
                  <a:ext uri="{FF2B5EF4-FFF2-40B4-BE49-F238E27FC236}">
                    <a16:creationId xmlns:a16="http://schemas.microsoft.com/office/drawing/2014/main" id="{FDF3DC17-FFC7-E2B7-DCB3-4030ADF598F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1126" y="1894329"/>
                <a:ext cx="1022797" cy="1040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6" descr="Transparent Non Gmo Project, HD Png Download - vhv">
                <a:extLst>
                  <a:ext uri="{FF2B5EF4-FFF2-40B4-BE49-F238E27FC236}">
                    <a16:creationId xmlns:a16="http://schemas.microsoft.com/office/drawing/2014/main" id="{E76C2980-8865-3D15-2C74-7203EAC68F1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521" t="16381" r="54129" b="24273"/>
              <a:stretch/>
            </p:blipFill>
            <p:spPr bwMode="auto">
              <a:xfrm>
                <a:off x="1481144" y="3249681"/>
                <a:ext cx="924482" cy="564421"/>
              </a:xfrm>
              <a:prstGeom prst="rect">
                <a:avLst/>
              </a:prstGeom>
              <a:solidFill>
                <a:schemeClr val="bg1"/>
              </a:solidFill>
            </p:spPr>
          </p:pic>
          <p:pic>
            <p:nvPicPr>
              <p:cNvPr id="49" name="Picture 48" descr="New GFCO Certification Mark - GIG® Gluten Intolerance Group®">
                <a:extLst>
                  <a:ext uri="{FF2B5EF4-FFF2-40B4-BE49-F238E27FC236}">
                    <a16:creationId xmlns:a16="http://schemas.microsoft.com/office/drawing/2014/main" id="{422DA309-987C-4C1B-85FB-ABBAE3AE55A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49798" y="2043125"/>
                <a:ext cx="1051561" cy="72015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a:extLst>
                  <a:ext uri="{FF2B5EF4-FFF2-40B4-BE49-F238E27FC236}">
                    <a16:creationId xmlns:a16="http://schemas.microsoft.com/office/drawing/2014/main" id="{598E5233-D388-2385-A27A-0EBD38BA697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16012" y="1885373"/>
                <a:ext cx="982656" cy="98265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2" descr="January Burn Box - 30 Day Sticks - IDLife">
                <a:extLst>
                  <a:ext uri="{FF2B5EF4-FFF2-40B4-BE49-F238E27FC236}">
                    <a16:creationId xmlns:a16="http://schemas.microsoft.com/office/drawing/2014/main" id="{217A4016-242C-D51D-D940-6FFF8FCA9C5C}"/>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45920"/>
              <a:stretch/>
            </p:blipFill>
            <p:spPr bwMode="auto">
              <a:xfrm>
                <a:off x="8011878" y="1697159"/>
                <a:ext cx="731343" cy="13523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getarian and Plant Based Certification - FoodChain ID">
                <a:extLst>
                  <a:ext uri="{FF2B5EF4-FFF2-40B4-BE49-F238E27FC236}">
                    <a16:creationId xmlns:a16="http://schemas.microsoft.com/office/drawing/2014/main" id="{E5793961-4DE0-07C4-0006-61C7CEE3BEF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37097" y="3030009"/>
                <a:ext cx="974086" cy="97408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descr="A picture containing symbol, logo, emblem, trademark&#10;&#10;Description automatically generated">
              <a:extLst>
                <a:ext uri="{FF2B5EF4-FFF2-40B4-BE49-F238E27FC236}">
                  <a16:creationId xmlns:a16="http://schemas.microsoft.com/office/drawing/2014/main" id="{3521E574-5C86-0C69-5BC2-DAD45883D6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78434" y="1860850"/>
              <a:ext cx="1034658" cy="1161870"/>
            </a:xfrm>
            <a:prstGeom prst="rect">
              <a:avLst/>
            </a:prstGeom>
          </p:spPr>
        </p:pic>
      </p:grpSp>
    </p:spTree>
    <p:extLst>
      <p:ext uri="{BB962C8B-B14F-4D97-AF65-F5344CB8AC3E}">
        <p14:creationId xmlns:p14="http://schemas.microsoft.com/office/powerpoint/2010/main" val="611139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BAE62BA-B192-6D28-A1C0-B5AA65250308}"/>
              </a:ext>
            </a:extLst>
          </p:cNvPr>
          <p:cNvSpPr/>
          <p:nvPr/>
        </p:nvSpPr>
        <p:spPr>
          <a:xfrm>
            <a:off x="0" y="-10159"/>
            <a:ext cx="9143994" cy="1249511"/>
          </a:xfrm>
          <a:prstGeom prst="rect">
            <a:avLst/>
          </a:prstGeom>
          <a:solidFill>
            <a:srgbClr val="266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0">
              <a:latin typeface="Arial" panose="020B0604020202020204" pitchFamily="34" charset="0"/>
            </a:endParaRPr>
          </a:p>
        </p:txBody>
      </p:sp>
      <p:sp>
        <p:nvSpPr>
          <p:cNvPr id="6" name="Oval 5">
            <a:extLst>
              <a:ext uri="{FF2B5EF4-FFF2-40B4-BE49-F238E27FC236}">
                <a16:creationId xmlns:a16="http://schemas.microsoft.com/office/drawing/2014/main" id="{5166DBC9-F208-1F5D-9916-A54FF7EE65FC}"/>
              </a:ext>
            </a:extLst>
          </p:cNvPr>
          <p:cNvSpPr/>
          <p:nvPr/>
        </p:nvSpPr>
        <p:spPr>
          <a:xfrm>
            <a:off x="3273961" y="2118833"/>
            <a:ext cx="2221907" cy="2221907"/>
          </a:xfrm>
          <a:prstGeom prst="ellipse">
            <a:avLst/>
          </a:prstGeom>
          <a:noFill/>
          <a:ln w="31750">
            <a:solidFill>
              <a:srgbClr val="42A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7" name="Oval 16">
            <a:extLst>
              <a:ext uri="{FF2B5EF4-FFF2-40B4-BE49-F238E27FC236}">
                <a16:creationId xmlns:a16="http://schemas.microsoft.com/office/drawing/2014/main" id="{8667AAEB-94D7-B09D-0037-D8977D4B7D6C}"/>
              </a:ext>
            </a:extLst>
          </p:cNvPr>
          <p:cNvSpPr>
            <a:spLocks noChangeAspect="1"/>
          </p:cNvSpPr>
          <p:nvPr/>
        </p:nvSpPr>
        <p:spPr>
          <a:xfrm>
            <a:off x="3611071" y="2199984"/>
            <a:ext cx="248138" cy="248138"/>
          </a:xfrm>
          <a:prstGeom prst="ellipse">
            <a:avLst/>
          </a:prstGeom>
          <a:solidFill>
            <a:srgbClr val="4DA25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8" name="TextBox 17">
            <a:extLst>
              <a:ext uri="{FF2B5EF4-FFF2-40B4-BE49-F238E27FC236}">
                <a16:creationId xmlns:a16="http://schemas.microsoft.com/office/drawing/2014/main" id="{60186AEF-2A07-CF8A-0D55-BEAD4881C4B8}"/>
              </a:ext>
            </a:extLst>
          </p:cNvPr>
          <p:cNvSpPr txBox="1"/>
          <p:nvPr/>
        </p:nvSpPr>
        <p:spPr>
          <a:xfrm>
            <a:off x="1430539" y="1669587"/>
            <a:ext cx="1422489" cy="451406"/>
          </a:xfrm>
          <a:prstGeom prst="rect">
            <a:avLst/>
          </a:prstGeom>
          <a:noFill/>
          <a:ln>
            <a:noFill/>
          </a:ln>
          <a:effectLst/>
        </p:spPr>
        <p:txBody>
          <a:bodyPr wrap="square" lIns="91440" tIns="45720" rIns="91440" bIns="45720" rtlCol="0" anchor="t">
            <a:spAutoFit/>
          </a:bodyPr>
          <a:lstStyle/>
          <a:p>
            <a:pPr algn="r" defTabSz="128565" rtl="0">
              <a:lnSpc>
                <a:spcPts val="1400"/>
              </a:lnSpc>
            </a:pPr>
            <a:r>
              <a:rPr lang="en-US" sz="1200" b="1" kern="1200" dirty="0" err="1">
                <a:solidFill>
                  <a:srgbClr val="42A046"/>
                </a:solidFill>
                <a:latin typeface="Arial"/>
                <a:ea typeface="Helvetica Neue Condensed" panose="02000503000000020004" pitchFamily="2" charset="0"/>
                <a:cs typeface="Arial"/>
              </a:rPr>
              <a:t>Ganhar</a:t>
            </a:r>
            <a:r>
              <a:rPr lang="en-US" sz="1200" b="1" kern="1200" dirty="0">
                <a:solidFill>
                  <a:srgbClr val="42A046"/>
                </a:solidFill>
                <a:latin typeface="Arial"/>
                <a:ea typeface="Helvetica Neue Condensed" panose="02000503000000020004" pitchFamily="2" charset="0"/>
                <a:cs typeface="Arial"/>
              </a:rPr>
              <a:t> </a:t>
            </a:r>
            <a:r>
              <a:rPr lang="en-US" sz="1200" b="1" kern="1200" dirty="0" err="1">
                <a:solidFill>
                  <a:srgbClr val="42A046"/>
                </a:solidFill>
                <a:latin typeface="Arial"/>
                <a:ea typeface="Helvetica Neue Condensed" panose="02000503000000020004" pitchFamily="2" charset="0"/>
                <a:cs typeface="Arial"/>
              </a:rPr>
              <a:t>renda</a:t>
            </a:r>
            <a:r>
              <a:rPr lang="en-US" sz="1200" b="1" kern="1200" dirty="0">
                <a:solidFill>
                  <a:srgbClr val="42A046"/>
                </a:solidFill>
                <a:latin typeface="Arial"/>
                <a:ea typeface="Helvetica Neue Condensed" panose="02000503000000020004" pitchFamily="2" charset="0"/>
                <a:cs typeface="Arial"/>
              </a:rPr>
              <a:t> extra</a:t>
            </a:r>
            <a:r>
              <a:rPr lang="en-US" sz="1200" b="1" kern="1200" dirty="0">
                <a:solidFill>
                  <a:srgbClr val="4DA251"/>
                </a:solidFill>
                <a:latin typeface="Arial"/>
                <a:ea typeface="Helvetica Neue Condensed" panose="02000503000000020004" pitchFamily="2" charset="0"/>
                <a:cs typeface="Arial"/>
              </a:rPr>
              <a:t>?</a:t>
            </a:r>
            <a:endParaRPr lang="en-US" sz="12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id="{9407D9BA-D003-0FEE-122E-F8142C7199C0}"/>
              </a:ext>
            </a:extLst>
          </p:cNvPr>
          <p:cNvSpPr txBox="1"/>
          <p:nvPr/>
        </p:nvSpPr>
        <p:spPr>
          <a:xfrm>
            <a:off x="433377" y="2932419"/>
            <a:ext cx="1980332" cy="451406"/>
          </a:xfrm>
          <a:prstGeom prst="rect">
            <a:avLst/>
          </a:prstGeom>
          <a:noFill/>
          <a:ln>
            <a:noFill/>
          </a:ln>
          <a:effectLst/>
        </p:spPr>
        <p:txBody>
          <a:bodyPr wrap="square" lIns="91440" tIns="45720" rIns="91440" bIns="45720" rtlCol="0" anchor="t">
            <a:spAutoFit/>
          </a:bodyPr>
          <a:lstStyle/>
          <a:p>
            <a:pPr algn="r" defTabSz="128565" rtl="0">
              <a:lnSpc>
                <a:spcPts val="1400"/>
              </a:lnSpc>
            </a:pPr>
            <a:r>
              <a:rPr lang="en-US" sz="12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Criar</a:t>
            </a:r>
            <a:r>
              <a:rPr lang="en-US" sz="12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a:t>
            </a:r>
            <a:r>
              <a:rPr lang="en-US" sz="1200" b="1" kern="1200" dirty="0" err="1">
                <a:solidFill>
                  <a:srgbClr val="42A046"/>
                </a:solidFill>
                <a:latin typeface="Arial" panose="020B0604020202020204" pitchFamily="34" charset="0"/>
                <a:ea typeface="Helvetica Neue Condensed" panose="02000503000000020004" pitchFamily="2" charset="0"/>
                <a:cs typeface="Arial" panose="020B0604020202020204" pitchFamily="34" charset="0"/>
              </a:rPr>
              <a:t>sua</a:t>
            </a:r>
            <a:r>
              <a:rPr lang="en-US" sz="1200" b="1" kern="1200" dirty="0">
                <a:solidFill>
                  <a:srgbClr val="42A046"/>
                </a:solidFill>
                <a:latin typeface="Arial" panose="020B0604020202020204" pitchFamily="34" charset="0"/>
                <a:ea typeface="Helvetica Neue Condensed" panose="02000503000000020004" pitchFamily="2" charset="0"/>
                <a:cs typeface="Arial" panose="020B0604020202020204" pitchFamily="34" charset="0"/>
              </a:rPr>
              <a:t> propria agenda</a:t>
            </a:r>
            <a:r>
              <a:rPr lang="en-US" sz="1200" b="1" kern="1200" dirty="0">
                <a:solidFill>
                  <a:srgbClr val="4DA251"/>
                </a:solidFill>
                <a:latin typeface="Arial"/>
                <a:ea typeface="Helvetica Neue Condensed" panose="02000503000000020004" pitchFamily="2" charset="0"/>
                <a:cs typeface="Arial"/>
              </a:rPr>
              <a:t>?</a:t>
            </a:r>
            <a:endPar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2" name="TextBox 7">
            <a:extLst>
              <a:ext uri="{FF2B5EF4-FFF2-40B4-BE49-F238E27FC236}">
                <a16:creationId xmlns:a16="http://schemas.microsoft.com/office/drawing/2014/main" id="{8E187F12-7819-AEC8-F6D9-2C15ADF8346F}"/>
              </a:ext>
            </a:extLst>
          </p:cNvPr>
          <p:cNvSpPr txBox="1"/>
          <p:nvPr/>
        </p:nvSpPr>
        <p:spPr>
          <a:xfrm>
            <a:off x="190524" y="4236375"/>
            <a:ext cx="2797495" cy="451406"/>
          </a:xfrm>
          <a:prstGeom prst="rect">
            <a:avLst/>
          </a:prstGeom>
          <a:noFill/>
          <a:ln>
            <a:noFill/>
          </a:ln>
          <a:effectLst/>
        </p:spPr>
        <p:txBody>
          <a:bodyPr wrap="square" rtlCol="0">
            <a:spAutoFit/>
          </a:bodyPr>
          <a:lstStyle/>
          <a:p>
            <a:pPr algn="r" defTabSz="128565" rtl="0">
              <a:lnSpc>
                <a:spcPts val="1400"/>
              </a:lnSpc>
            </a:pP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Trabalhar</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de casa, da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estrada</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ou</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de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qualquer</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lugar</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a:t>
            </a:r>
          </a:p>
        </p:txBody>
      </p:sp>
      <p:pic>
        <p:nvPicPr>
          <p:cNvPr id="3" name="Picture 2">
            <a:extLst>
              <a:ext uri="{FF2B5EF4-FFF2-40B4-BE49-F238E27FC236}">
                <a16:creationId xmlns:a16="http://schemas.microsoft.com/office/drawing/2014/main" id="{6B9DACE0-F745-1AAA-542E-84B3AE52FF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6375" y="4142794"/>
            <a:ext cx="469978" cy="574417"/>
          </a:xfrm>
          <a:prstGeom prst="rect">
            <a:avLst/>
          </a:prstGeom>
        </p:spPr>
      </p:pic>
      <p:sp>
        <p:nvSpPr>
          <p:cNvPr id="13" name="TextBox 7">
            <a:extLst>
              <a:ext uri="{FF2B5EF4-FFF2-40B4-BE49-F238E27FC236}">
                <a16:creationId xmlns:a16="http://schemas.microsoft.com/office/drawing/2014/main" id="{ED7A66AF-A505-4F87-B232-355092480A1F}"/>
              </a:ext>
            </a:extLst>
          </p:cNvPr>
          <p:cNvSpPr txBox="1"/>
          <p:nvPr/>
        </p:nvSpPr>
        <p:spPr>
          <a:xfrm>
            <a:off x="6429563" y="2948321"/>
            <a:ext cx="2535499" cy="425758"/>
          </a:xfrm>
          <a:prstGeom prst="rect">
            <a:avLst/>
          </a:prstGeom>
          <a:noFill/>
          <a:ln>
            <a:noFill/>
          </a:ln>
          <a:effectLst/>
        </p:spPr>
        <p:txBody>
          <a:bodyPr wrap="square" rtlCol="0">
            <a:spAutoFit/>
          </a:bodyPr>
          <a:lstStyle/>
          <a:p>
            <a:pPr algn="l" defTabSz="128565" rtl="0">
              <a:lnSpc>
                <a:spcPts val="1300"/>
              </a:lnSpc>
            </a:pP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Investir</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em</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um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sonho</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com a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família</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ou</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amigos?</a:t>
            </a:r>
          </a:p>
        </p:txBody>
      </p:sp>
      <p:pic>
        <p:nvPicPr>
          <p:cNvPr id="14" name="Picture 13">
            <a:extLst>
              <a:ext uri="{FF2B5EF4-FFF2-40B4-BE49-F238E27FC236}">
                <a16:creationId xmlns:a16="http://schemas.microsoft.com/office/drawing/2014/main" id="{6C03E845-0F7A-C5F8-0DFB-6C21A9CA47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6491" y="2805938"/>
            <a:ext cx="630281" cy="630281"/>
          </a:xfrm>
          <a:prstGeom prst="rect">
            <a:avLst/>
          </a:prstGeom>
        </p:spPr>
      </p:pic>
      <p:sp>
        <p:nvSpPr>
          <p:cNvPr id="25" name="TextBox 7">
            <a:extLst>
              <a:ext uri="{FF2B5EF4-FFF2-40B4-BE49-F238E27FC236}">
                <a16:creationId xmlns:a16="http://schemas.microsoft.com/office/drawing/2014/main" id="{87C32DEC-7770-3F89-9FD4-05F5F9A183B3}"/>
              </a:ext>
            </a:extLst>
          </p:cNvPr>
          <p:cNvSpPr txBox="1"/>
          <p:nvPr/>
        </p:nvSpPr>
        <p:spPr>
          <a:xfrm>
            <a:off x="5852148" y="4261509"/>
            <a:ext cx="2641609" cy="592470"/>
          </a:xfrm>
          <a:prstGeom prst="rect">
            <a:avLst/>
          </a:prstGeom>
          <a:noFill/>
          <a:ln>
            <a:noFill/>
          </a:ln>
          <a:effectLst/>
        </p:spPr>
        <p:txBody>
          <a:bodyPr wrap="square" lIns="91440" tIns="45720" rIns="91440" bIns="45720" rtlCol="0" anchor="t">
            <a:spAutoFit/>
          </a:bodyPr>
          <a:lstStyle/>
          <a:p>
            <a:pPr algn="l" defTabSz="128565" rtl="0">
              <a:lnSpc>
                <a:spcPts val="1300"/>
              </a:lnSpc>
            </a:pPr>
            <a:r>
              <a:rPr lang="en-US" sz="1200" b="1" kern="1200" dirty="0" err="1">
                <a:solidFill>
                  <a:srgbClr val="4DA251"/>
                </a:solidFill>
                <a:latin typeface="Arial"/>
                <a:cs typeface="Arial"/>
              </a:rPr>
              <a:t>Construir</a:t>
            </a:r>
            <a:r>
              <a:rPr lang="en-US" sz="1200" b="1" kern="1200" dirty="0">
                <a:solidFill>
                  <a:srgbClr val="4DA251"/>
                </a:solidFill>
                <a:latin typeface="Arial"/>
                <a:cs typeface="Arial"/>
              </a:rPr>
              <a:t> um </a:t>
            </a:r>
            <a:r>
              <a:rPr lang="en-US" sz="1200" b="1" kern="1200" dirty="0" err="1">
                <a:solidFill>
                  <a:srgbClr val="4DA251"/>
                </a:solidFill>
                <a:latin typeface="Arial"/>
                <a:cs typeface="Arial"/>
              </a:rPr>
              <a:t>negócio</a:t>
            </a:r>
            <a:r>
              <a:rPr lang="en-US" sz="1200" b="1" kern="1200" dirty="0">
                <a:solidFill>
                  <a:srgbClr val="4DA251"/>
                </a:solidFill>
                <a:latin typeface="Arial"/>
                <a:cs typeface="Arial"/>
              </a:rPr>
              <a:t> </a:t>
            </a:r>
            <a:r>
              <a:rPr lang="en-US" sz="1200" b="1" kern="1200" dirty="0" err="1">
                <a:solidFill>
                  <a:srgbClr val="4DA251"/>
                </a:solidFill>
                <a:latin typeface="Arial"/>
                <a:cs typeface="Arial"/>
              </a:rPr>
              <a:t>em</a:t>
            </a:r>
            <a:r>
              <a:rPr lang="en-US" sz="1200" b="1" kern="1200" dirty="0">
                <a:solidFill>
                  <a:srgbClr val="4DA251"/>
                </a:solidFill>
                <a:latin typeface="Arial"/>
                <a:cs typeface="Arial"/>
              </a:rPr>
              <a:t> tempo integral, com </a:t>
            </a:r>
            <a:r>
              <a:rPr lang="en-US" sz="1200" b="1" kern="1200" dirty="0" err="1">
                <a:solidFill>
                  <a:srgbClr val="4DA251"/>
                </a:solidFill>
                <a:latin typeface="Arial"/>
                <a:cs typeface="Arial"/>
              </a:rPr>
              <a:t>baixo</a:t>
            </a:r>
            <a:r>
              <a:rPr lang="en-US" sz="1200" b="1" kern="1200" dirty="0">
                <a:solidFill>
                  <a:srgbClr val="4DA251"/>
                </a:solidFill>
                <a:latin typeface="Arial"/>
                <a:cs typeface="Arial"/>
              </a:rPr>
              <a:t> </a:t>
            </a:r>
            <a:r>
              <a:rPr lang="en-US" sz="1200" b="1" kern="1200" dirty="0" err="1">
                <a:solidFill>
                  <a:srgbClr val="4DA251"/>
                </a:solidFill>
                <a:latin typeface="Arial"/>
                <a:cs typeface="Arial"/>
              </a:rPr>
              <a:t>custo</a:t>
            </a:r>
            <a:r>
              <a:rPr lang="en-US" sz="1200" b="1" kern="1200" dirty="0">
                <a:solidFill>
                  <a:srgbClr val="4DA251"/>
                </a:solidFill>
                <a:latin typeface="Arial"/>
                <a:cs typeface="Arial"/>
              </a:rPr>
              <a:t> </a:t>
            </a:r>
            <a:r>
              <a:rPr lang="en-US" sz="1200" b="1" kern="1200" dirty="0" err="1">
                <a:solidFill>
                  <a:srgbClr val="4DA251"/>
                </a:solidFill>
                <a:latin typeface="Arial"/>
                <a:cs typeface="Arial"/>
              </a:rPr>
              <a:t>inicial</a:t>
            </a:r>
            <a:r>
              <a:rPr lang="en-US" sz="1200" b="1" kern="1200" dirty="0">
                <a:solidFill>
                  <a:srgbClr val="4DA251"/>
                </a:solidFill>
                <a:latin typeface="Arial"/>
                <a:cs typeface="Arial"/>
              </a:rPr>
              <a:t> e </a:t>
            </a:r>
            <a:r>
              <a:rPr lang="en-US" sz="1200" b="1" kern="1200" dirty="0" err="1">
                <a:solidFill>
                  <a:srgbClr val="4DA251"/>
                </a:solidFill>
                <a:latin typeface="Arial"/>
                <a:cs typeface="Arial"/>
              </a:rPr>
              <a:t>suporte</a:t>
            </a:r>
            <a:r>
              <a:rPr lang="en-US" sz="1200" b="1" kern="1200" dirty="0">
                <a:solidFill>
                  <a:srgbClr val="4DA251"/>
                </a:solidFill>
                <a:latin typeface="Arial"/>
                <a:cs typeface="Arial"/>
              </a:rPr>
              <a:t> </a:t>
            </a:r>
            <a:r>
              <a:rPr lang="en-US" sz="1200" b="1" kern="1200" dirty="0" err="1">
                <a:solidFill>
                  <a:srgbClr val="4DA251"/>
                </a:solidFill>
                <a:latin typeface="Arial"/>
                <a:cs typeface="Arial"/>
              </a:rPr>
              <a:t>máximo</a:t>
            </a:r>
            <a:r>
              <a:rPr lang="en-US" sz="1200" b="1" kern="1200" dirty="0">
                <a:solidFill>
                  <a:srgbClr val="4DA251"/>
                </a:solidFill>
                <a:latin typeface="Arial"/>
                <a:cs typeface="Arial"/>
              </a:rPr>
              <a:t>?</a:t>
            </a:r>
          </a:p>
        </p:txBody>
      </p:sp>
      <p:pic>
        <p:nvPicPr>
          <p:cNvPr id="32" name="Picture 31">
            <a:extLst>
              <a:ext uri="{FF2B5EF4-FFF2-40B4-BE49-F238E27FC236}">
                <a16:creationId xmlns:a16="http://schemas.microsoft.com/office/drawing/2014/main" id="{F6B37960-25E7-EA00-45D5-93AEAE039D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5487" y="4034448"/>
            <a:ext cx="618112" cy="696241"/>
          </a:xfrm>
          <a:prstGeom prst="rect">
            <a:avLst/>
          </a:prstGeom>
        </p:spPr>
      </p:pic>
      <p:pic>
        <p:nvPicPr>
          <p:cNvPr id="33" name="Picture 32">
            <a:extLst>
              <a:ext uri="{FF2B5EF4-FFF2-40B4-BE49-F238E27FC236}">
                <a16:creationId xmlns:a16="http://schemas.microsoft.com/office/drawing/2014/main" id="{258EFC0E-826D-6B92-32B1-D8F9869937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6861" y="1620243"/>
            <a:ext cx="599998" cy="574417"/>
          </a:xfrm>
          <a:prstGeom prst="rect">
            <a:avLst/>
          </a:prstGeom>
        </p:spPr>
      </p:pic>
      <p:sp>
        <p:nvSpPr>
          <p:cNvPr id="34" name="TextBox 7">
            <a:extLst>
              <a:ext uri="{FF2B5EF4-FFF2-40B4-BE49-F238E27FC236}">
                <a16:creationId xmlns:a16="http://schemas.microsoft.com/office/drawing/2014/main" id="{AB006232-8DD9-94D6-2494-2E77F89A4B9C}"/>
              </a:ext>
            </a:extLst>
          </p:cNvPr>
          <p:cNvSpPr txBox="1"/>
          <p:nvPr/>
        </p:nvSpPr>
        <p:spPr>
          <a:xfrm>
            <a:off x="5827922" y="1721788"/>
            <a:ext cx="2298460" cy="425758"/>
          </a:xfrm>
          <a:prstGeom prst="rect">
            <a:avLst/>
          </a:prstGeom>
          <a:noFill/>
          <a:ln>
            <a:noFill/>
          </a:ln>
          <a:effectLst/>
        </p:spPr>
        <p:txBody>
          <a:bodyPr wrap="square" rtlCol="0">
            <a:spAutoFit/>
          </a:bodyPr>
          <a:lstStyle/>
          <a:p>
            <a:pPr algn="l" defTabSz="128565" rtl="0">
              <a:lnSpc>
                <a:spcPts val="1300"/>
              </a:lnSpc>
            </a:pP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Fazer algo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significativo</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 e ser </a:t>
            </a:r>
            <a:r>
              <a:rPr lang="en-US" sz="1200" b="1" kern="1200" dirty="0" err="1">
                <a:solidFill>
                  <a:srgbClr val="4DA251"/>
                </a:solidFill>
                <a:latin typeface="Arial" panose="020B0604020202020204" pitchFamily="34" charset="0"/>
                <a:ea typeface="Helvetica Neue Condensed" panose="02000503000000020004" pitchFamily="2" charset="0"/>
                <a:cs typeface="Arial" panose="020B0604020202020204" pitchFamily="34" charset="0"/>
              </a:rPr>
              <a:t>reconhecido</a:t>
            </a:r>
            <a:r>
              <a:rPr lang="en-US" sz="1200" b="1" kern="1200" dirty="0">
                <a:solidFill>
                  <a:srgbClr val="4DA251"/>
                </a:solidFill>
                <a:latin typeface="Arial" panose="020B0604020202020204" pitchFamily="34" charset="0"/>
                <a:ea typeface="Helvetica Neue Condensed" panose="02000503000000020004" pitchFamily="2" charset="0"/>
                <a:cs typeface="Arial" panose="020B0604020202020204" pitchFamily="34" charset="0"/>
              </a:rPr>
              <a:t>?</a:t>
            </a:r>
          </a:p>
        </p:txBody>
      </p:sp>
      <p:sp>
        <p:nvSpPr>
          <p:cNvPr id="35" name="TextBox 1">
            <a:extLst>
              <a:ext uri="{FF2B5EF4-FFF2-40B4-BE49-F238E27FC236}">
                <a16:creationId xmlns:a16="http://schemas.microsoft.com/office/drawing/2014/main" id="{CDF2F902-F376-19DC-DDAE-8B061E807D4D}"/>
              </a:ext>
            </a:extLst>
          </p:cNvPr>
          <p:cNvSpPr txBox="1"/>
          <p:nvPr/>
        </p:nvSpPr>
        <p:spPr>
          <a:xfrm>
            <a:off x="326908" y="72353"/>
            <a:ext cx="8126721" cy="677108"/>
          </a:xfrm>
          <a:prstGeom prst="rect">
            <a:avLst/>
          </a:prstGeom>
          <a:noFill/>
          <a:ln>
            <a:noFill/>
          </a:ln>
          <a:effectLst/>
        </p:spPr>
        <p:txBody>
          <a:bodyPr wrap="square" rtlCol="0">
            <a:spAutoFit/>
          </a:bodyPr>
          <a:lstStyle/>
          <a:p>
            <a:pPr algn="l" defTabSz="128565" rtl="0"/>
            <a:r>
              <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O que </a:t>
            </a: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você</a:t>
            </a:r>
            <a:endParaRPr lang="en-US" sz="3800" b="1" kern="1200" dirty="0">
              <a:solidFill>
                <a:schemeClr val="bg1"/>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36" name="TextBox 6">
            <a:extLst>
              <a:ext uri="{FF2B5EF4-FFF2-40B4-BE49-F238E27FC236}">
                <a16:creationId xmlns:a16="http://schemas.microsoft.com/office/drawing/2014/main" id="{95B51FCA-31B6-782E-4532-EF1BD385FF61}"/>
              </a:ext>
            </a:extLst>
          </p:cNvPr>
          <p:cNvSpPr txBox="1"/>
          <p:nvPr/>
        </p:nvSpPr>
        <p:spPr>
          <a:xfrm>
            <a:off x="2075152" y="498628"/>
            <a:ext cx="8563239" cy="677108"/>
          </a:xfrm>
          <a:prstGeom prst="rect">
            <a:avLst/>
          </a:prstGeom>
          <a:noFill/>
          <a:ln>
            <a:noFill/>
          </a:ln>
          <a:effectLst/>
        </p:spPr>
        <p:txBody>
          <a:bodyPr wrap="square" rtlCol="0">
            <a:spAutoFit/>
          </a:bodyPr>
          <a:lstStyle/>
          <a:p>
            <a:pPr algn="l" defTabSz="128565" rtl="0"/>
            <a:r>
              <a:rPr lang="en-US" sz="3800" b="1" kern="1200" dirty="0" err="1">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rPr>
              <a:t>busca</a:t>
            </a:r>
            <a:r>
              <a:rPr lang="en-US" sz="3800" b="1" kern="1200" dirty="0">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rPr>
              <a:t>?</a:t>
            </a:r>
          </a:p>
        </p:txBody>
      </p:sp>
      <p:sp>
        <p:nvSpPr>
          <p:cNvPr id="5" name="Oval 4">
            <a:extLst>
              <a:ext uri="{FF2B5EF4-FFF2-40B4-BE49-F238E27FC236}">
                <a16:creationId xmlns:a16="http://schemas.microsoft.com/office/drawing/2014/main" id="{B893977E-B7D0-ECE6-F7A1-9EE6CDC696D1}"/>
              </a:ext>
            </a:extLst>
          </p:cNvPr>
          <p:cNvSpPr>
            <a:spLocks noChangeAspect="1"/>
          </p:cNvSpPr>
          <p:nvPr/>
        </p:nvSpPr>
        <p:spPr>
          <a:xfrm>
            <a:off x="4960400" y="2202538"/>
            <a:ext cx="248138" cy="248138"/>
          </a:xfrm>
          <a:prstGeom prst="ellipse">
            <a:avLst/>
          </a:prstGeom>
          <a:solidFill>
            <a:srgbClr val="4DA25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 name="Oval 7">
            <a:extLst>
              <a:ext uri="{FF2B5EF4-FFF2-40B4-BE49-F238E27FC236}">
                <a16:creationId xmlns:a16="http://schemas.microsoft.com/office/drawing/2014/main" id="{AA210C3B-7286-D497-F508-C868F9BA110B}"/>
              </a:ext>
            </a:extLst>
          </p:cNvPr>
          <p:cNvSpPr>
            <a:spLocks noChangeAspect="1"/>
          </p:cNvSpPr>
          <p:nvPr/>
        </p:nvSpPr>
        <p:spPr>
          <a:xfrm>
            <a:off x="3152784" y="3072571"/>
            <a:ext cx="248138" cy="248138"/>
          </a:xfrm>
          <a:prstGeom prst="ellipse">
            <a:avLst/>
          </a:prstGeom>
          <a:solidFill>
            <a:srgbClr val="4DA25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Oval 8">
            <a:extLst>
              <a:ext uri="{FF2B5EF4-FFF2-40B4-BE49-F238E27FC236}">
                <a16:creationId xmlns:a16="http://schemas.microsoft.com/office/drawing/2014/main" id="{69117196-3B7B-43B9-879A-1644CA375CFA}"/>
              </a:ext>
            </a:extLst>
          </p:cNvPr>
          <p:cNvSpPr>
            <a:spLocks noChangeAspect="1"/>
          </p:cNvSpPr>
          <p:nvPr/>
        </p:nvSpPr>
        <p:spPr>
          <a:xfrm>
            <a:off x="5363247" y="3072571"/>
            <a:ext cx="248138" cy="248138"/>
          </a:xfrm>
          <a:prstGeom prst="ellipse">
            <a:avLst/>
          </a:prstGeom>
          <a:solidFill>
            <a:srgbClr val="4DA25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0" name="Oval 9">
            <a:extLst>
              <a:ext uri="{FF2B5EF4-FFF2-40B4-BE49-F238E27FC236}">
                <a16:creationId xmlns:a16="http://schemas.microsoft.com/office/drawing/2014/main" id="{45AB791C-CA26-CA94-6C45-752431E05F9B}"/>
              </a:ext>
            </a:extLst>
          </p:cNvPr>
          <p:cNvSpPr>
            <a:spLocks noChangeAspect="1"/>
          </p:cNvSpPr>
          <p:nvPr/>
        </p:nvSpPr>
        <p:spPr>
          <a:xfrm>
            <a:off x="3611071" y="4020833"/>
            <a:ext cx="248138" cy="248138"/>
          </a:xfrm>
          <a:prstGeom prst="ellipse">
            <a:avLst/>
          </a:prstGeom>
          <a:solidFill>
            <a:srgbClr val="4DA25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6" name="Oval 15">
            <a:extLst>
              <a:ext uri="{FF2B5EF4-FFF2-40B4-BE49-F238E27FC236}">
                <a16:creationId xmlns:a16="http://schemas.microsoft.com/office/drawing/2014/main" id="{5ABD80B9-1322-DACD-E1FE-2E1EF2094FD9}"/>
              </a:ext>
            </a:extLst>
          </p:cNvPr>
          <p:cNvSpPr>
            <a:spLocks noChangeAspect="1"/>
          </p:cNvSpPr>
          <p:nvPr/>
        </p:nvSpPr>
        <p:spPr>
          <a:xfrm>
            <a:off x="4960400" y="3996980"/>
            <a:ext cx="248138" cy="248138"/>
          </a:xfrm>
          <a:prstGeom prst="ellipse">
            <a:avLst/>
          </a:prstGeom>
          <a:solidFill>
            <a:srgbClr val="4DA25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0" name="Picture 19">
            <a:extLst>
              <a:ext uri="{FF2B5EF4-FFF2-40B4-BE49-F238E27FC236}">
                <a16:creationId xmlns:a16="http://schemas.microsoft.com/office/drawing/2014/main" id="{24578CC7-E2FC-1EB1-6FA1-80F9B6100A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52859" y="2888243"/>
            <a:ext cx="571562" cy="571562"/>
          </a:xfrm>
          <a:prstGeom prst="rect">
            <a:avLst/>
          </a:prstGeom>
        </p:spPr>
      </p:pic>
      <p:pic>
        <p:nvPicPr>
          <p:cNvPr id="21" name="Picture 20">
            <a:extLst>
              <a:ext uri="{FF2B5EF4-FFF2-40B4-BE49-F238E27FC236}">
                <a16:creationId xmlns:a16="http://schemas.microsoft.com/office/drawing/2014/main" id="{DC119717-5F4D-1E9F-3CA9-BE91D8C881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39775" y="1632938"/>
            <a:ext cx="547195" cy="547195"/>
          </a:xfrm>
          <a:prstGeom prst="rect">
            <a:avLst/>
          </a:prstGeom>
        </p:spPr>
      </p:pic>
      <p:pic>
        <p:nvPicPr>
          <p:cNvPr id="7" name="Picture 6">
            <a:extLst>
              <a:ext uri="{FF2B5EF4-FFF2-40B4-BE49-F238E27FC236}">
                <a16:creationId xmlns:a16="http://schemas.microsoft.com/office/drawing/2014/main" id="{A11D9A94-C113-3AD1-73EB-9166FEBD59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0497" y="2495049"/>
            <a:ext cx="758656" cy="1489888"/>
          </a:xfrm>
          <a:prstGeom prst="rect">
            <a:avLst/>
          </a:prstGeom>
        </p:spPr>
      </p:pic>
      <p:pic>
        <p:nvPicPr>
          <p:cNvPr id="4" name="Graphic 3">
            <a:extLst>
              <a:ext uri="{FF2B5EF4-FFF2-40B4-BE49-F238E27FC236}">
                <a16:creationId xmlns:a16="http://schemas.microsoft.com/office/drawing/2014/main" id="{E79B4439-19F8-4FEC-81AF-EA667A33E15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68449" y="4702771"/>
            <a:ext cx="875101" cy="242111"/>
          </a:xfrm>
          <a:prstGeom prst="rect">
            <a:avLst/>
          </a:prstGeom>
        </p:spPr>
      </p:pic>
    </p:spTree>
    <p:extLst>
      <p:ext uri="{BB962C8B-B14F-4D97-AF65-F5344CB8AC3E}">
        <p14:creationId xmlns:p14="http://schemas.microsoft.com/office/powerpoint/2010/main" val="378125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5DFEAB2-1A19-107F-A875-929CEFDE795A}"/>
              </a:ext>
            </a:extLst>
          </p:cNvPr>
          <p:cNvSpPr txBox="1"/>
          <p:nvPr/>
        </p:nvSpPr>
        <p:spPr>
          <a:xfrm>
            <a:off x="364360" y="1242955"/>
            <a:ext cx="2397530" cy="579646"/>
          </a:xfrm>
          <a:prstGeom prst="rect">
            <a:avLst/>
          </a:prstGeom>
          <a:noFill/>
          <a:effectLst/>
        </p:spPr>
        <p:txBody>
          <a:bodyPr wrap="square" rtlCol="0">
            <a:spAutoFit/>
          </a:bodyPr>
          <a:lstStyle/>
          <a:p>
            <a:pPr algn="ctr" defTabSz="128565" rtl="0">
              <a:lnSpc>
                <a:spcPts val="1900"/>
              </a:lnSpc>
            </a:pP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Taxas</a:t>
            </a:r>
            <a:r>
              <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crescentes</a:t>
            </a:r>
            <a:r>
              <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de </a:t>
            </a: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obesidade</a:t>
            </a:r>
            <a:endPar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37" name="TextBox 36">
            <a:extLst>
              <a:ext uri="{FF2B5EF4-FFF2-40B4-BE49-F238E27FC236}">
                <a16:creationId xmlns:a16="http://schemas.microsoft.com/office/drawing/2014/main" id="{1767D33C-1572-0F14-E82A-81824830F43B}"/>
              </a:ext>
            </a:extLst>
          </p:cNvPr>
          <p:cNvSpPr txBox="1"/>
          <p:nvPr/>
        </p:nvSpPr>
        <p:spPr>
          <a:xfrm>
            <a:off x="6582366" y="4182931"/>
            <a:ext cx="2397530" cy="307777"/>
          </a:xfrm>
          <a:prstGeom prst="rect">
            <a:avLst/>
          </a:prstGeom>
          <a:noFill/>
          <a:effectLst/>
        </p:spPr>
        <p:txBody>
          <a:bodyPr wrap="square" rtlCol="0">
            <a:spAutoFit/>
          </a:bodyPr>
          <a:lstStyle/>
          <a:p>
            <a:pPr algn="l" defTabSz="128565" rtl="0"/>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empreendedores</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t>
            </a:r>
          </a:p>
        </p:txBody>
      </p:sp>
      <p:sp>
        <p:nvSpPr>
          <p:cNvPr id="17" name="Rectangle 16">
            <a:extLst>
              <a:ext uri="{FF2B5EF4-FFF2-40B4-BE49-F238E27FC236}">
                <a16:creationId xmlns:a16="http://schemas.microsoft.com/office/drawing/2014/main" id="{68D2CF9B-BC24-D529-3860-D5A44446B47D}"/>
              </a:ext>
            </a:extLst>
          </p:cNvPr>
          <p:cNvSpPr/>
          <p:nvPr/>
        </p:nvSpPr>
        <p:spPr>
          <a:xfrm>
            <a:off x="679627" y="4849415"/>
            <a:ext cx="2441348" cy="180284"/>
          </a:xfrm>
          <a:prstGeom prst="rect">
            <a:avLst/>
          </a:prstGeom>
        </p:spPr>
        <p:txBody>
          <a:bodyPr wrap="square" lIns="64244" tIns="32120" rIns="64244" bIns="32120">
            <a:spAutoFit/>
          </a:bodyPr>
          <a:lstStyle/>
          <a:p>
            <a:pPr defTabSz="1167493"/>
            <a:r>
              <a:rPr lang="en-US" altLang="en-US" sz="750">
                <a:solidFill>
                  <a:schemeClr val="bg1"/>
                </a:solidFill>
                <a:latin typeface="Arial" panose="020B0604020202020204" pitchFamily="34" charset="0"/>
                <a:cs typeface="Arial" panose="020B0604020202020204" pitchFamily="34" charset="0"/>
              </a:rPr>
              <a:t>*World Health Organization, 2022</a:t>
            </a:r>
            <a:endParaRPr lang="en-US" sz="75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A34B1F0-85F8-22EC-64CB-418F166764CE}"/>
              </a:ext>
            </a:extLst>
          </p:cNvPr>
          <p:cNvSpPr/>
          <p:nvPr/>
        </p:nvSpPr>
        <p:spPr>
          <a:xfrm>
            <a:off x="3548992" y="4862919"/>
            <a:ext cx="2491453" cy="180284"/>
          </a:xfrm>
          <a:prstGeom prst="rect">
            <a:avLst/>
          </a:prstGeom>
        </p:spPr>
        <p:txBody>
          <a:bodyPr wrap="square" lIns="64244" tIns="32120" rIns="64244" bIns="32120">
            <a:spAutoFit/>
          </a:bodyPr>
          <a:lstStyle/>
          <a:p>
            <a:pPr defTabSz="1167493"/>
            <a:r>
              <a:rPr lang="en-US" altLang="en-US" sz="750">
                <a:solidFill>
                  <a:schemeClr val="bg1"/>
                </a:solidFill>
                <a:latin typeface="Arial" panose="020B0604020202020204" pitchFamily="34" charset="0"/>
                <a:cs typeface="Arial" panose="020B0604020202020204" pitchFamily="34" charset="0"/>
              </a:rPr>
              <a:t>**World Health Organization, 2019</a:t>
            </a:r>
            <a:endParaRPr lang="en-US" sz="75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4FEA7C4-478A-FEDB-D57D-A944151B6DA1}"/>
              </a:ext>
            </a:extLst>
          </p:cNvPr>
          <p:cNvSpPr/>
          <p:nvPr/>
        </p:nvSpPr>
        <p:spPr>
          <a:xfrm>
            <a:off x="6738953" y="4869017"/>
            <a:ext cx="2240943" cy="180284"/>
          </a:xfrm>
          <a:prstGeom prst="rect">
            <a:avLst/>
          </a:prstGeom>
        </p:spPr>
        <p:txBody>
          <a:bodyPr wrap="square" lIns="64244" tIns="32120" rIns="64244" bIns="32120">
            <a:spAutoFit/>
          </a:bodyPr>
          <a:lstStyle/>
          <a:p>
            <a:pPr defTabSz="1167493"/>
            <a:r>
              <a:rPr lang="en-US" altLang="en-US" sz="750">
                <a:solidFill>
                  <a:schemeClr val="bg1"/>
                </a:solidFill>
                <a:latin typeface="Arial" panose="020B0604020202020204" pitchFamily="34" charset="0"/>
                <a:cs typeface="Arial" panose="020B0604020202020204" pitchFamily="34" charset="0"/>
              </a:rPr>
              <a:t>***MARKINBLOG, 2020</a:t>
            </a:r>
            <a:endParaRPr lang="en-US" sz="750">
              <a:solidFill>
                <a:schemeClr val="bg1"/>
              </a:solidFill>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0355D20C-FAE3-F939-C525-A5C9517970FD}"/>
              </a:ext>
            </a:extLst>
          </p:cNvPr>
          <p:cNvSpPr txBox="1"/>
          <p:nvPr/>
        </p:nvSpPr>
        <p:spPr>
          <a:xfrm>
            <a:off x="364360" y="75627"/>
            <a:ext cx="6379462" cy="677108"/>
          </a:xfrm>
          <a:prstGeom prst="rect">
            <a:avLst/>
          </a:prstGeom>
          <a:noFill/>
          <a:ln>
            <a:noFill/>
          </a:ln>
          <a:effectLst/>
        </p:spPr>
        <p:txBody>
          <a:bodyPr wrap="square" rtlCol="0">
            <a:spAutoFit/>
          </a:bodyPr>
          <a:lstStyle/>
          <a:p>
            <a:pPr algn="l" defTabSz="128565" rtl="0"/>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Abordamos</a:t>
            </a: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as</a:t>
            </a:r>
          </a:p>
        </p:txBody>
      </p:sp>
      <p:sp>
        <p:nvSpPr>
          <p:cNvPr id="10" name="TextBox 6">
            <a:extLst>
              <a:ext uri="{FF2B5EF4-FFF2-40B4-BE49-F238E27FC236}">
                <a16:creationId xmlns:a16="http://schemas.microsoft.com/office/drawing/2014/main" id="{3C35F915-3864-A62D-A78E-859E15289915}"/>
              </a:ext>
            </a:extLst>
          </p:cNvPr>
          <p:cNvSpPr txBox="1"/>
          <p:nvPr/>
        </p:nvSpPr>
        <p:spPr>
          <a:xfrm>
            <a:off x="711345" y="532770"/>
            <a:ext cx="8563239" cy="669414"/>
          </a:xfrm>
          <a:prstGeom prst="rect">
            <a:avLst/>
          </a:prstGeom>
          <a:noFill/>
          <a:ln>
            <a:noFill/>
          </a:ln>
          <a:effectLst/>
        </p:spPr>
        <p:txBody>
          <a:bodyPr wrap="square" rtlCol="0">
            <a:spAutoFit/>
          </a:bodyPr>
          <a:lstStyle/>
          <a:p>
            <a:pPr algn="l" defTabSz="128565" rtl="0">
              <a:lnSpc>
                <a:spcPts val="4460"/>
              </a:lnSpc>
            </a:pPr>
            <a:r>
              <a:rPr lang="en-US" sz="3800" b="1" kern="1200" dirty="0" err="1">
                <a:solidFill>
                  <a:schemeClr val="bg1"/>
                </a:solidFill>
                <a:latin typeface="Arial Black" panose="020B0604020202020204" pitchFamily="34" charset="0"/>
                <a:ea typeface="Helvetica Neue Condensed" panose="02000503000000020004" pitchFamily="2" charset="0"/>
                <a:cs typeface="Arial Black" panose="020B0604020202020204" pitchFamily="34" charset="0"/>
              </a:rPr>
              <a:t>Megatendências</a:t>
            </a: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 </a:t>
            </a:r>
            <a:r>
              <a:rPr lang="en-US" sz="3800" b="1" kern="1200" dirty="0" err="1">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Globais</a:t>
            </a:r>
            <a:endPar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13" name="TextBox 14">
            <a:extLst>
              <a:ext uri="{FF2B5EF4-FFF2-40B4-BE49-F238E27FC236}">
                <a16:creationId xmlns:a16="http://schemas.microsoft.com/office/drawing/2014/main" id="{F36BF869-1ED3-4420-9B2B-468577FC1E57}"/>
              </a:ext>
            </a:extLst>
          </p:cNvPr>
          <p:cNvSpPr txBox="1"/>
          <p:nvPr/>
        </p:nvSpPr>
        <p:spPr>
          <a:xfrm>
            <a:off x="3014629" y="1242955"/>
            <a:ext cx="2778947" cy="579646"/>
          </a:xfrm>
          <a:prstGeom prst="rect">
            <a:avLst/>
          </a:prstGeom>
          <a:noFill/>
          <a:effectLst/>
        </p:spPr>
        <p:txBody>
          <a:bodyPr wrap="square" rtlCol="0">
            <a:spAutoFit/>
          </a:bodyPr>
          <a:lstStyle/>
          <a:p>
            <a:pPr algn="ctr" defTabSz="128565" rtl="0">
              <a:lnSpc>
                <a:spcPts val="1900"/>
              </a:lnSpc>
            </a:pPr>
            <a:r>
              <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Interesse </a:t>
            </a: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a:t>
            </a:r>
            <a:r>
              <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envelhecimento</a:t>
            </a:r>
            <a:r>
              <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saudável</a:t>
            </a:r>
            <a:endPar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8" name="TextBox 14">
            <a:extLst>
              <a:ext uri="{FF2B5EF4-FFF2-40B4-BE49-F238E27FC236}">
                <a16:creationId xmlns:a16="http://schemas.microsoft.com/office/drawing/2014/main" id="{8734DA68-560C-5CB1-4EB9-8881F9C726E3}"/>
              </a:ext>
            </a:extLst>
          </p:cNvPr>
          <p:cNvSpPr txBox="1"/>
          <p:nvPr/>
        </p:nvSpPr>
        <p:spPr>
          <a:xfrm>
            <a:off x="6102458" y="1242955"/>
            <a:ext cx="2397530" cy="579646"/>
          </a:xfrm>
          <a:prstGeom prst="rect">
            <a:avLst/>
          </a:prstGeom>
          <a:noFill/>
          <a:effectLst/>
        </p:spPr>
        <p:txBody>
          <a:bodyPr wrap="square" rtlCol="0">
            <a:spAutoFit/>
          </a:bodyPr>
          <a:lstStyle/>
          <a:p>
            <a:pPr algn="ctr" defTabSz="128565" rtl="0">
              <a:lnSpc>
                <a:spcPts val="1900"/>
              </a:lnSpc>
            </a:pP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Aumento</a:t>
            </a:r>
            <a:r>
              <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do </a:t>
            </a:r>
            <a:r>
              <a:rPr lang="en-US" sz="1600" b="1"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empreendedorismo</a:t>
            </a:r>
            <a:endParaRPr lang="en-US" sz="1600" b="1"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21" name="TextBox 32">
            <a:extLst>
              <a:ext uri="{FF2B5EF4-FFF2-40B4-BE49-F238E27FC236}">
                <a16:creationId xmlns:a16="http://schemas.microsoft.com/office/drawing/2014/main" id="{467C8FD3-BBFD-D895-0DE3-698E52E7DB94}"/>
              </a:ext>
            </a:extLst>
          </p:cNvPr>
          <p:cNvSpPr txBox="1"/>
          <p:nvPr/>
        </p:nvSpPr>
        <p:spPr>
          <a:xfrm>
            <a:off x="6599784" y="3759375"/>
            <a:ext cx="1759885" cy="584775"/>
          </a:xfrm>
          <a:prstGeom prst="rect">
            <a:avLst/>
          </a:prstGeom>
          <a:noFill/>
          <a:ln>
            <a:noFill/>
          </a:ln>
          <a:effectLst/>
        </p:spPr>
        <p:txBody>
          <a:bodyPr wrap="square" rtlCol="0">
            <a:spAutoFit/>
          </a:bodyPr>
          <a:lstStyle/>
          <a:p>
            <a:pPr algn="l" defTabSz="128565" rtl="0"/>
            <a:r>
              <a:rPr lang="en-US" sz="3200" b="1" kern="120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582M</a:t>
            </a:r>
            <a:endParaRPr lang="en-US" sz="3200" b="1" kern="1200">
              <a:solidFill>
                <a:schemeClr val="bg1">
                  <a:lumMod val="95000"/>
                </a:schemeClr>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8" name="TextBox 7">
            <a:extLst>
              <a:ext uri="{FF2B5EF4-FFF2-40B4-BE49-F238E27FC236}">
                <a16:creationId xmlns:a16="http://schemas.microsoft.com/office/drawing/2014/main" id="{C671A8D6-E7B6-7CF3-1E77-F25857435910}"/>
              </a:ext>
            </a:extLst>
          </p:cNvPr>
          <p:cNvSpPr txBox="1"/>
          <p:nvPr/>
        </p:nvSpPr>
        <p:spPr>
          <a:xfrm>
            <a:off x="483146" y="3734633"/>
            <a:ext cx="1759885" cy="1077218"/>
          </a:xfrm>
          <a:prstGeom prst="rect">
            <a:avLst/>
          </a:prstGeom>
          <a:noFill/>
          <a:ln>
            <a:noFill/>
          </a:ln>
          <a:effectLst/>
        </p:spPr>
        <p:txBody>
          <a:bodyPr wrap="square" rtlCol="0">
            <a:spAutoFit/>
          </a:bodyPr>
          <a:lstStyle/>
          <a:p>
            <a:pPr algn="l" defTabSz="128565" rtl="0"/>
            <a:r>
              <a:rPr lang="en-US" sz="3200" b="1" kern="120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39%</a:t>
            </a:r>
          </a:p>
          <a:p>
            <a:pPr algn="l" defTabSz="128565" rtl="0"/>
            <a:endParaRPr lang="en-US" sz="3200" b="1" kern="1200">
              <a:solidFill>
                <a:schemeClr val="bg1">
                  <a:lumMod val="95000"/>
                </a:schemeClr>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6" name="TextBox 5">
            <a:extLst>
              <a:ext uri="{FF2B5EF4-FFF2-40B4-BE49-F238E27FC236}">
                <a16:creationId xmlns:a16="http://schemas.microsoft.com/office/drawing/2014/main" id="{B10D8776-8678-B940-E803-524D79F51EA5}"/>
              </a:ext>
            </a:extLst>
          </p:cNvPr>
          <p:cNvSpPr txBox="1"/>
          <p:nvPr/>
        </p:nvSpPr>
        <p:spPr>
          <a:xfrm>
            <a:off x="1525258" y="3768085"/>
            <a:ext cx="2397530" cy="523220"/>
          </a:xfrm>
          <a:prstGeom prst="rect">
            <a:avLst/>
          </a:prstGeom>
          <a:noFill/>
          <a:effectLst/>
        </p:spPr>
        <p:txBody>
          <a:bodyPr wrap="square" rtlCol="0">
            <a:spAutoFit/>
          </a:bodyPr>
          <a:lstStyle/>
          <a:p>
            <a:pPr algn="l" defTabSz="128565" rtl="0"/>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dos </a:t>
            </a:r>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adultos</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estão</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b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b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com </a:t>
            </a:r>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sobrepeso</a:t>
            </a:r>
            <a:endPar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2" name="TextBox 11">
            <a:extLst>
              <a:ext uri="{FF2B5EF4-FFF2-40B4-BE49-F238E27FC236}">
                <a16:creationId xmlns:a16="http://schemas.microsoft.com/office/drawing/2014/main" id="{C71C2294-A9F0-225E-D709-78B607E2BDCC}"/>
              </a:ext>
            </a:extLst>
          </p:cNvPr>
          <p:cNvSpPr txBox="1"/>
          <p:nvPr/>
        </p:nvSpPr>
        <p:spPr>
          <a:xfrm>
            <a:off x="517693" y="4141545"/>
            <a:ext cx="1759885" cy="584775"/>
          </a:xfrm>
          <a:prstGeom prst="rect">
            <a:avLst/>
          </a:prstGeom>
          <a:noFill/>
          <a:ln>
            <a:noFill/>
          </a:ln>
          <a:effectLst/>
        </p:spPr>
        <p:txBody>
          <a:bodyPr wrap="square" rtlCol="0">
            <a:spAutoFit/>
          </a:bodyPr>
          <a:lstStyle/>
          <a:p>
            <a:pPr algn="l" defTabSz="128565" rtl="0"/>
            <a:r>
              <a:rPr lang="en-US" sz="3200" b="1" kern="120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1B+</a:t>
            </a:r>
          </a:p>
        </p:txBody>
      </p:sp>
      <p:sp>
        <p:nvSpPr>
          <p:cNvPr id="14" name="TextBox 13">
            <a:extLst>
              <a:ext uri="{FF2B5EF4-FFF2-40B4-BE49-F238E27FC236}">
                <a16:creationId xmlns:a16="http://schemas.microsoft.com/office/drawing/2014/main" id="{F9BD2AA3-F508-3ED9-4CF4-D166EA7938D8}"/>
              </a:ext>
            </a:extLst>
          </p:cNvPr>
          <p:cNvSpPr txBox="1"/>
          <p:nvPr/>
        </p:nvSpPr>
        <p:spPr>
          <a:xfrm>
            <a:off x="1548712" y="4249434"/>
            <a:ext cx="1663231" cy="315920"/>
          </a:xfrm>
          <a:prstGeom prst="rect">
            <a:avLst/>
          </a:prstGeom>
          <a:noFill/>
          <a:effectLst/>
        </p:spPr>
        <p:txBody>
          <a:bodyPr wrap="square" rtlCol="0">
            <a:spAutoFit/>
          </a:bodyPr>
          <a:lstStyle/>
          <a:p>
            <a:pPr algn="l" defTabSz="128565" rtl="0">
              <a:lnSpc>
                <a:spcPts val="1900"/>
              </a:lnSpc>
            </a:pPr>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são</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obesos</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t>
            </a:r>
          </a:p>
        </p:txBody>
      </p:sp>
      <p:sp>
        <p:nvSpPr>
          <p:cNvPr id="33" name="TextBox 32">
            <a:extLst>
              <a:ext uri="{FF2B5EF4-FFF2-40B4-BE49-F238E27FC236}">
                <a16:creationId xmlns:a16="http://schemas.microsoft.com/office/drawing/2014/main" id="{3E4ECE80-2729-2963-5549-043509595738}"/>
              </a:ext>
            </a:extLst>
          </p:cNvPr>
          <p:cNvSpPr txBox="1"/>
          <p:nvPr/>
        </p:nvSpPr>
        <p:spPr>
          <a:xfrm>
            <a:off x="3606967" y="3768084"/>
            <a:ext cx="1759885" cy="584775"/>
          </a:xfrm>
          <a:prstGeom prst="rect">
            <a:avLst/>
          </a:prstGeom>
          <a:noFill/>
          <a:ln>
            <a:noFill/>
          </a:ln>
          <a:effectLst/>
        </p:spPr>
        <p:txBody>
          <a:bodyPr wrap="square" rtlCol="0">
            <a:spAutoFit/>
          </a:bodyPr>
          <a:lstStyle/>
          <a:p>
            <a:pPr algn="l" defTabSz="128565" rtl="0"/>
            <a:r>
              <a:rPr lang="en-US" sz="32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73,4</a:t>
            </a:r>
            <a:endParaRPr lang="en-US" sz="3200" b="1" kern="1200" dirty="0">
              <a:solidFill>
                <a:schemeClr val="bg1">
                  <a:lumMod val="95000"/>
                </a:schemeClr>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34" name="TextBox 33">
            <a:extLst>
              <a:ext uri="{FF2B5EF4-FFF2-40B4-BE49-F238E27FC236}">
                <a16:creationId xmlns:a16="http://schemas.microsoft.com/office/drawing/2014/main" id="{81601780-F950-1DBA-9AA9-5E699D70B1D1}"/>
              </a:ext>
            </a:extLst>
          </p:cNvPr>
          <p:cNvSpPr txBox="1"/>
          <p:nvPr/>
        </p:nvSpPr>
        <p:spPr>
          <a:xfrm>
            <a:off x="3015198" y="4226529"/>
            <a:ext cx="2930032" cy="307777"/>
          </a:xfrm>
          <a:prstGeom prst="rect">
            <a:avLst/>
          </a:prstGeom>
          <a:noFill/>
          <a:effectLst/>
        </p:spPr>
        <p:txBody>
          <a:bodyPr wrap="square" rtlCol="0">
            <a:spAutoFit/>
          </a:bodyPr>
          <a:lstStyle/>
          <a:p>
            <a:pPr algn="ctr" defTabSz="128565" rtl="0"/>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Expectativa</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de </a:t>
            </a:r>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vida</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a:t>
            </a:r>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média</a:t>
            </a:r>
            <a:r>
              <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a:t>
            </a:r>
          </a:p>
        </p:txBody>
      </p:sp>
      <p:sp>
        <p:nvSpPr>
          <p:cNvPr id="16" name="TextBox 15">
            <a:extLst>
              <a:ext uri="{FF2B5EF4-FFF2-40B4-BE49-F238E27FC236}">
                <a16:creationId xmlns:a16="http://schemas.microsoft.com/office/drawing/2014/main" id="{ACE7ADC0-B1E5-79C7-F104-ABA703305AA6}"/>
              </a:ext>
            </a:extLst>
          </p:cNvPr>
          <p:cNvSpPr txBox="1"/>
          <p:nvPr/>
        </p:nvSpPr>
        <p:spPr>
          <a:xfrm>
            <a:off x="4642036" y="3941657"/>
            <a:ext cx="790271" cy="307777"/>
          </a:xfrm>
          <a:prstGeom prst="rect">
            <a:avLst/>
          </a:prstGeom>
          <a:noFill/>
          <a:effectLst/>
        </p:spPr>
        <p:txBody>
          <a:bodyPr wrap="square" rtlCol="0">
            <a:spAutoFit/>
          </a:bodyPr>
          <a:lstStyle/>
          <a:p>
            <a:pPr algn="l" defTabSz="128565" rtl="0"/>
            <a:r>
              <a:rPr lang="en-US" sz="1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anos</a:t>
            </a:r>
            <a:endParaRPr lang="en-US" sz="1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pic>
        <p:nvPicPr>
          <p:cNvPr id="28" name="Picture 27">
            <a:extLst>
              <a:ext uri="{FF2B5EF4-FFF2-40B4-BE49-F238E27FC236}">
                <a16:creationId xmlns:a16="http://schemas.microsoft.com/office/drawing/2014/main" id="{ADB41214-B20B-B714-9CA3-ED676AEE65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08" y="1913355"/>
            <a:ext cx="1746538" cy="1746538"/>
          </a:xfrm>
          <a:prstGeom prst="rect">
            <a:avLst/>
          </a:prstGeom>
          <a:ln w="63500">
            <a:solidFill>
              <a:srgbClr val="E5FFC5"/>
            </a:solidFill>
          </a:ln>
        </p:spPr>
      </p:pic>
      <p:pic>
        <p:nvPicPr>
          <p:cNvPr id="29" name="Picture 28">
            <a:extLst>
              <a:ext uri="{FF2B5EF4-FFF2-40B4-BE49-F238E27FC236}">
                <a16:creationId xmlns:a16="http://schemas.microsoft.com/office/drawing/2014/main" id="{1B5AA4C7-CC4E-F223-AE13-50791FAB8B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1953" y="1913354"/>
            <a:ext cx="1746539" cy="1746539"/>
          </a:xfrm>
          <a:prstGeom prst="rect">
            <a:avLst/>
          </a:prstGeom>
          <a:ln w="63500">
            <a:solidFill>
              <a:srgbClr val="E5FFC5"/>
            </a:solidFill>
          </a:ln>
        </p:spPr>
      </p:pic>
      <p:pic>
        <p:nvPicPr>
          <p:cNvPr id="2" name="Graphic 1">
            <a:extLst>
              <a:ext uri="{FF2B5EF4-FFF2-40B4-BE49-F238E27FC236}">
                <a16:creationId xmlns:a16="http://schemas.microsoft.com/office/drawing/2014/main" id="{2F328A2A-E5C1-4F98-DE8C-148A4F6A24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449" y="4702772"/>
            <a:ext cx="875100" cy="242111"/>
          </a:xfrm>
          <a:prstGeom prst="rect">
            <a:avLst/>
          </a:prstGeom>
        </p:spPr>
      </p:pic>
      <p:pic>
        <p:nvPicPr>
          <p:cNvPr id="3" name="Picture 6" descr="A picture containing person, orange, window&#10;&#10;Description automatically generated">
            <a:extLst>
              <a:ext uri="{FF2B5EF4-FFF2-40B4-BE49-F238E27FC236}">
                <a16:creationId xmlns:a16="http://schemas.microsoft.com/office/drawing/2014/main" id="{21485A7D-F741-4AFF-F18A-DDF8CB253705}"/>
              </a:ext>
            </a:extLst>
          </p:cNvPr>
          <p:cNvPicPr>
            <a:picLocks noChangeAspect="1"/>
          </p:cNvPicPr>
          <p:nvPr/>
        </p:nvPicPr>
        <p:blipFill>
          <a:blip r:embed="rId7"/>
          <a:stretch>
            <a:fillRect/>
          </a:stretch>
        </p:blipFill>
        <p:spPr>
          <a:xfrm>
            <a:off x="3479800" y="1873250"/>
            <a:ext cx="1885950" cy="1892300"/>
          </a:xfrm>
          <a:prstGeom prst="rect">
            <a:avLst/>
          </a:prstGeom>
        </p:spPr>
      </p:pic>
    </p:spTree>
    <p:extLst>
      <p:ext uri="{BB962C8B-B14F-4D97-AF65-F5344CB8AC3E}">
        <p14:creationId xmlns:p14="http://schemas.microsoft.com/office/powerpoint/2010/main" val="103915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2B243C-A824-E4EA-1EE4-C24194AEC2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8297" y="503788"/>
            <a:ext cx="5589051" cy="4179395"/>
          </a:xfrm>
          <a:prstGeom prst="rect">
            <a:avLst/>
          </a:prstGeom>
        </p:spPr>
      </p:pic>
      <p:sp>
        <p:nvSpPr>
          <p:cNvPr id="2" name="TextBox 1">
            <a:extLst>
              <a:ext uri="{FF2B5EF4-FFF2-40B4-BE49-F238E27FC236}">
                <a16:creationId xmlns:a16="http://schemas.microsoft.com/office/drawing/2014/main" id="{B3387220-7B26-183A-60C9-F25B2572E590}"/>
              </a:ext>
            </a:extLst>
          </p:cNvPr>
          <p:cNvSpPr txBox="1"/>
          <p:nvPr/>
        </p:nvSpPr>
        <p:spPr>
          <a:xfrm>
            <a:off x="203412" y="1715344"/>
            <a:ext cx="3586048" cy="1525546"/>
          </a:xfrm>
          <a:prstGeom prst="rect">
            <a:avLst/>
          </a:prstGeom>
          <a:noFill/>
          <a:ln>
            <a:noFill/>
          </a:ln>
          <a:effectLst/>
        </p:spPr>
        <p:txBody>
          <a:bodyPr wrap="square" rtlCol="0">
            <a:spAutoFit/>
          </a:bodyPr>
          <a:lstStyle/>
          <a:p>
            <a:pPr algn="l" defTabSz="128565" rtl="0">
              <a:lnSpc>
                <a:spcPts val="3720"/>
              </a:lnSpc>
            </a:pPr>
            <a:r>
              <a:rPr lang="en-US" sz="3800" b="1" kern="1200" dirty="0" err="1">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rPr>
              <a:t>Filosofia</a:t>
            </a:r>
            <a:endParaRPr lang="en-US" sz="3800" b="1" kern="1200" dirty="0">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endParaRPr>
          </a:p>
          <a:p>
            <a:pPr algn="l" defTabSz="128565" rtl="0">
              <a:lnSpc>
                <a:spcPts val="3720"/>
              </a:lnSpc>
            </a:pPr>
            <a:r>
              <a:rPr lang="en-US" sz="3800" b="1" kern="1200" dirty="0">
                <a:solidFill>
                  <a:srgbClr val="E5FFC5"/>
                </a:solidFill>
                <a:latin typeface="Arial Black" panose="020B0604020202020204" pitchFamily="34" charset="0"/>
                <a:ea typeface="Helvetica Neue Condensed" panose="02000503000000020004" pitchFamily="2" charset="0"/>
                <a:cs typeface="Arial Black" panose="020B0604020202020204" pitchFamily="34" charset="0"/>
              </a:rPr>
              <a:t>Global</a:t>
            </a:r>
          </a:p>
          <a:p>
            <a:pPr algn="l" defTabSz="128565" rtl="0">
              <a:lnSpc>
                <a:spcPts val="3720"/>
              </a:lnSpc>
            </a:pPr>
            <a:r>
              <a:rPr lang="en-US" sz="3800" b="1" kern="1200" dirty="0">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rPr>
              <a:t>de </a:t>
            </a:r>
            <a:r>
              <a:rPr lang="en-US" sz="3800" b="1" kern="1200" dirty="0" err="1">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rPr>
              <a:t>Nutrição</a:t>
            </a:r>
            <a:endParaRPr lang="en-US" sz="3800" b="1" kern="1200" dirty="0">
              <a:solidFill>
                <a:srgbClr val="42A046"/>
              </a:solidFill>
              <a:latin typeface="Arial Black" panose="020B0604020202020204" pitchFamily="34" charset="0"/>
              <a:ea typeface="Helvetica Neue Condensed" panose="02000503000000020004" pitchFamily="2" charset="0"/>
              <a:cs typeface="Arial Black" panose="020B0604020202020204" pitchFamily="34" charset="0"/>
            </a:endParaRPr>
          </a:p>
        </p:txBody>
      </p:sp>
      <p:sp>
        <p:nvSpPr>
          <p:cNvPr id="7" name="TextBox 7">
            <a:extLst>
              <a:ext uri="{FF2B5EF4-FFF2-40B4-BE49-F238E27FC236}">
                <a16:creationId xmlns:a16="http://schemas.microsoft.com/office/drawing/2014/main" id="{CA159A71-73B6-FCED-8E5A-A860C2C9C27D}"/>
              </a:ext>
            </a:extLst>
          </p:cNvPr>
          <p:cNvSpPr txBox="1"/>
          <p:nvPr/>
        </p:nvSpPr>
        <p:spPr>
          <a:xfrm>
            <a:off x="3286826" y="1334604"/>
            <a:ext cx="970816" cy="246542"/>
          </a:xfrm>
          <a:prstGeom prst="rect">
            <a:avLst/>
          </a:prstGeom>
          <a:noFill/>
          <a:ln>
            <a:noFill/>
          </a:ln>
          <a:effectLst/>
        </p:spPr>
        <p:txBody>
          <a:bodyPr wrap="square" rtlCol="0">
            <a:spAutoFit/>
          </a:bodyPr>
          <a:lstStyle/>
          <a:p>
            <a:pPr algn="ctr" defTabSz="128565" rtl="0">
              <a:lnSpc>
                <a:spcPts val="1300"/>
              </a:lnSpc>
            </a:pPr>
            <a:r>
              <a:rPr lang="en-US" sz="10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Omega-3</a:t>
            </a:r>
          </a:p>
        </p:txBody>
      </p:sp>
      <p:sp>
        <p:nvSpPr>
          <p:cNvPr id="8" name="TextBox 7">
            <a:extLst>
              <a:ext uri="{FF2B5EF4-FFF2-40B4-BE49-F238E27FC236}">
                <a16:creationId xmlns:a16="http://schemas.microsoft.com/office/drawing/2014/main" id="{752B73CE-8773-7CA1-645D-BF67E592AB46}"/>
              </a:ext>
            </a:extLst>
          </p:cNvPr>
          <p:cNvSpPr txBox="1"/>
          <p:nvPr/>
        </p:nvSpPr>
        <p:spPr>
          <a:xfrm>
            <a:off x="4027230" y="1337716"/>
            <a:ext cx="1466315" cy="430887"/>
          </a:xfrm>
          <a:prstGeom prst="rect">
            <a:avLst/>
          </a:prstGeom>
          <a:noFill/>
          <a:ln>
            <a:noFill/>
          </a:ln>
          <a:effectLst/>
        </p:spPr>
        <p:txBody>
          <a:bodyPr wrap="square" rtlCol="0">
            <a:spAutoFit/>
          </a:bodyPr>
          <a:lstStyle/>
          <a:p>
            <a:pPr algn="ctr" defTabSz="128565" rtl="0"/>
            <a:r>
              <a:rPr lang="en-US" sz="22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Gorduras</a:t>
            </a:r>
            <a:endParaRPr lang="en-US" sz="2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0" name="TextBox 7">
            <a:extLst>
              <a:ext uri="{FF2B5EF4-FFF2-40B4-BE49-F238E27FC236}">
                <a16:creationId xmlns:a16="http://schemas.microsoft.com/office/drawing/2014/main" id="{2276A9D7-84AE-05A9-7278-D5C16CF0A6F7}"/>
              </a:ext>
            </a:extLst>
          </p:cNvPr>
          <p:cNvSpPr txBox="1"/>
          <p:nvPr/>
        </p:nvSpPr>
        <p:spPr>
          <a:xfrm>
            <a:off x="5490377" y="756729"/>
            <a:ext cx="878601" cy="348878"/>
          </a:xfrm>
          <a:prstGeom prst="rect">
            <a:avLst/>
          </a:prstGeom>
          <a:noFill/>
          <a:ln>
            <a:noFill/>
          </a:ln>
          <a:effectLst/>
        </p:spPr>
        <p:txBody>
          <a:bodyPr wrap="square" rtlCol="0">
            <a:spAutoFit/>
          </a:bodyPr>
          <a:lstStyle/>
          <a:p>
            <a:pPr algn="ctr" defTabSz="128565" rtl="0">
              <a:lnSpc>
                <a:spcPts val="1000"/>
              </a:lnSpc>
            </a:pPr>
            <a:r>
              <a:rPr lang="en-US" sz="11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Vitaminas</a:t>
            </a:r>
            <a:r>
              <a:rPr lang="en-US" sz="11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 e </a:t>
            </a:r>
            <a:r>
              <a:rPr lang="en-US" sz="11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minerais</a:t>
            </a:r>
            <a:endParaRPr lang="en-US" sz="11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2" name="TextBox 7">
            <a:extLst>
              <a:ext uri="{FF2B5EF4-FFF2-40B4-BE49-F238E27FC236}">
                <a16:creationId xmlns:a16="http://schemas.microsoft.com/office/drawing/2014/main" id="{0CD7981F-C7CD-083E-4DAC-A71F0CFF4513}"/>
              </a:ext>
            </a:extLst>
          </p:cNvPr>
          <p:cNvSpPr txBox="1"/>
          <p:nvPr/>
        </p:nvSpPr>
        <p:spPr>
          <a:xfrm>
            <a:off x="6715199" y="1141059"/>
            <a:ext cx="1220785" cy="259045"/>
          </a:xfrm>
          <a:prstGeom prst="rect">
            <a:avLst/>
          </a:prstGeom>
          <a:noFill/>
          <a:ln>
            <a:noFill/>
          </a:ln>
          <a:effectLst/>
        </p:spPr>
        <p:txBody>
          <a:bodyPr wrap="square" rtlCol="0">
            <a:spAutoFit/>
          </a:bodyPr>
          <a:lstStyle/>
          <a:p>
            <a:pPr algn="ctr" defTabSz="128565" rtl="0">
              <a:lnSpc>
                <a:spcPts val="1300"/>
              </a:lnSpc>
            </a:pPr>
            <a:r>
              <a:rPr lang="en-US" sz="12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Fitonutrientes</a:t>
            </a:r>
            <a:endParaRPr lang="en-US" sz="1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3" name="TextBox 7">
            <a:extLst>
              <a:ext uri="{FF2B5EF4-FFF2-40B4-BE49-F238E27FC236}">
                <a16:creationId xmlns:a16="http://schemas.microsoft.com/office/drawing/2014/main" id="{2061AECA-CF8C-5EC1-CC54-358BEFCD36E5}"/>
              </a:ext>
            </a:extLst>
          </p:cNvPr>
          <p:cNvSpPr txBox="1"/>
          <p:nvPr/>
        </p:nvSpPr>
        <p:spPr>
          <a:xfrm>
            <a:off x="8128495" y="1702225"/>
            <a:ext cx="878601" cy="259045"/>
          </a:xfrm>
          <a:prstGeom prst="rect">
            <a:avLst/>
          </a:prstGeom>
          <a:noFill/>
          <a:ln>
            <a:noFill/>
          </a:ln>
          <a:effectLst/>
        </p:spPr>
        <p:txBody>
          <a:bodyPr wrap="square" rtlCol="0">
            <a:spAutoFit/>
          </a:bodyPr>
          <a:lstStyle/>
          <a:p>
            <a:pPr algn="ctr" defTabSz="128565" rtl="0">
              <a:lnSpc>
                <a:spcPts val="1300"/>
              </a:lnSpc>
            </a:pPr>
            <a:r>
              <a:rPr lang="en-US" sz="12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Exercício</a:t>
            </a:r>
            <a:endParaRPr lang="en-US" sz="1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6" name="TextBox 7">
            <a:extLst>
              <a:ext uri="{FF2B5EF4-FFF2-40B4-BE49-F238E27FC236}">
                <a16:creationId xmlns:a16="http://schemas.microsoft.com/office/drawing/2014/main" id="{158A6073-1EFE-14B4-4B07-0AC4B0ABED83}"/>
              </a:ext>
            </a:extLst>
          </p:cNvPr>
          <p:cNvSpPr txBox="1"/>
          <p:nvPr/>
        </p:nvSpPr>
        <p:spPr>
          <a:xfrm>
            <a:off x="7219433" y="2846272"/>
            <a:ext cx="1307876" cy="259045"/>
          </a:xfrm>
          <a:prstGeom prst="rect">
            <a:avLst/>
          </a:prstGeom>
          <a:noFill/>
          <a:ln>
            <a:noFill/>
          </a:ln>
          <a:effectLst/>
        </p:spPr>
        <p:txBody>
          <a:bodyPr wrap="square" rtlCol="0">
            <a:spAutoFit/>
          </a:bodyPr>
          <a:lstStyle/>
          <a:p>
            <a:pPr algn="ctr" defTabSz="128565" rtl="0">
              <a:lnSpc>
                <a:spcPts val="1300"/>
              </a:lnSpc>
            </a:pPr>
            <a:r>
              <a:rPr lang="en-US" sz="13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Carboidratos</a:t>
            </a:r>
            <a:endParaRPr lang="en-US" sz="13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7" name="TextBox 7">
            <a:extLst>
              <a:ext uri="{FF2B5EF4-FFF2-40B4-BE49-F238E27FC236}">
                <a16:creationId xmlns:a16="http://schemas.microsoft.com/office/drawing/2014/main" id="{CFE05BCB-5303-2290-8C9B-13C7B95A256C}"/>
              </a:ext>
            </a:extLst>
          </p:cNvPr>
          <p:cNvSpPr txBox="1"/>
          <p:nvPr/>
        </p:nvSpPr>
        <p:spPr>
          <a:xfrm>
            <a:off x="7813227" y="3633877"/>
            <a:ext cx="878601" cy="369332"/>
          </a:xfrm>
          <a:prstGeom prst="rect">
            <a:avLst/>
          </a:prstGeom>
          <a:noFill/>
          <a:ln>
            <a:noFill/>
          </a:ln>
          <a:effectLst/>
        </p:spPr>
        <p:txBody>
          <a:bodyPr wrap="square" rtlCol="0">
            <a:spAutoFit/>
          </a:bodyPr>
          <a:lstStyle/>
          <a:p>
            <a:pPr algn="ctr" defTabSz="128565" rtl="0"/>
            <a:r>
              <a:rPr lang="en-US"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Fibras</a:t>
            </a:r>
            <a:endParaRPr lang="en-US"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8" name="TextBox 7">
            <a:extLst>
              <a:ext uri="{FF2B5EF4-FFF2-40B4-BE49-F238E27FC236}">
                <a16:creationId xmlns:a16="http://schemas.microsoft.com/office/drawing/2014/main" id="{71A2B484-7D2C-B34B-95B2-D5C4E10EB9EB}"/>
              </a:ext>
            </a:extLst>
          </p:cNvPr>
          <p:cNvSpPr txBox="1"/>
          <p:nvPr/>
        </p:nvSpPr>
        <p:spPr>
          <a:xfrm>
            <a:off x="6305362" y="3898081"/>
            <a:ext cx="952687" cy="259045"/>
          </a:xfrm>
          <a:prstGeom prst="rect">
            <a:avLst/>
          </a:prstGeom>
          <a:noFill/>
          <a:ln>
            <a:noFill/>
          </a:ln>
          <a:effectLst/>
        </p:spPr>
        <p:txBody>
          <a:bodyPr wrap="square" rtlCol="0">
            <a:spAutoFit/>
          </a:bodyPr>
          <a:lstStyle/>
          <a:p>
            <a:pPr algn="ctr" defTabSz="128565" rtl="0">
              <a:lnSpc>
                <a:spcPts val="1300"/>
              </a:lnSpc>
            </a:pPr>
            <a:r>
              <a:rPr lang="en-US" sz="12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Hidratação</a:t>
            </a:r>
            <a:endParaRPr lang="en-US" sz="1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19" name="TextBox 7">
            <a:extLst>
              <a:ext uri="{FF2B5EF4-FFF2-40B4-BE49-F238E27FC236}">
                <a16:creationId xmlns:a16="http://schemas.microsoft.com/office/drawing/2014/main" id="{19EAFEAC-EBC7-7235-C93A-6220D58BD598}"/>
              </a:ext>
            </a:extLst>
          </p:cNvPr>
          <p:cNvSpPr txBox="1"/>
          <p:nvPr/>
        </p:nvSpPr>
        <p:spPr>
          <a:xfrm>
            <a:off x="4179560" y="3787888"/>
            <a:ext cx="1466315" cy="461665"/>
          </a:xfrm>
          <a:prstGeom prst="rect">
            <a:avLst/>
          </a:prstGeom>
          <a:noFill/>
          <a:ln>
            <a:noFill/>
          </a:ln>
          <a:effectLst/>
        </p:spPr>
        <p:txBody>
          <a:bodyPr wrap="square" rtlCol="0">
            <a:spAutoFit/>
          </a:bodyPr>
          <a:lstStyle/>
          <a:p>
            <a:pPr algn="ctr" defTabSz="128565" rtl="0"/>
            <a:r>
              <a:rPr lang="en-US" sz="2400" kern="1200" dirty="0" err="1">
                <a:solidFill>
                  <a:schemeClr val="bg1"/>
                </a:solidFill>
                <a:latin typeface="Arial" panose="020B0604020202020204" pitchFamily="34" charset="0"/>
                <a:ea typeface="Helvetica Neue Condensed" panose="02000503000000020004" pitchFamily="2" charset="0"/>
                <a:cs typeface="Arial" panose="020B0604020202020204" pitchFamily="34" charset="0"/>
              </a:rPr>
              <a:t>Proteína</a:t>
            </a:r>
            <a:endParaRPr lang="en-US" sz="24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endParaRPr>
          </a:p>
        </p:txBody>
      </p:sp>
      <p:sp>
        <p:nvSpPr>
          <p:cNvPr id="20" name="TextBox 7">
            <a:extLst>
              <a:ext uri="{FF2B5EF4-FFF2-40B4-BE49-F238E27FC236}">
                <a16:creationId xmlns:a16="http://schemas.microsoft.com/office/drawing/2014/main" id="{29A104C5-A5DF-3C49-30EE-75AAC3868E81}"/>
              </a:ext>
            </a:extLst>
          </p:cNvPr>
          <p:cNvSpPr txBox="1"/>
          <p:nvPr/>
        </p:nvSpPr>
        <p:spPr>
          <a:xfrm>
            <a:off x="3823722" y="2519172"/>
            <a:ext cx="878601" cy="276999"/>
          </a:xfrm>
          <a:prstGeom prst="rect">
            <a:avLst/>
          </a:prstGeom>
          <a:noFill/>
          <a:ln>
            <a:noFill/>
          </a:ln>
          <a:effectLst/>
        </p:spPr>
        <p:txBody>
          <a:bodyPr wrap="square" rtlCol="0">
            <a:spAutoFit/>
          </a:bodyPr>
          <a:lstStyle/>
          <a:p>
            <a:pPr algn="ctr" defTabSz="128565" rtl="0"/>
            <a:r>
              <a:rPr lang="en-US" sz="1200" kern="1200" dirty="0">
                <a:solidFill>
                  <a:schemeClr val="bg1"/>
                </a:solidFill>
                <a:latin typeface="Arial" panose="020B0604020202020204" pitchFamily="34" charset="0"/>
                <a:ea typeface="Helvetica Neue Condensed" panose="02000503000000020004" pitchFamily="2" charset="0"/>
                <a:cs typeface="Arial" panose="020B0604020202020204" pitchFamily="34" charset="0"/>
              </a:rPr>
              <a:t>Descanso</a:t>
            </a:r>
          </a:p>
        </p:txBody>
      </p:sp>
      <p:sp>
        <p:nvSpPr>
          <p:cNvPr id="21" name="TextBox 4">
            <a:extLst>
              <a:ext uri="{FF2B5EF4-FFF2-40B4-BE49-F238E27FC236}">
                <a16:creationId xmlns:a16="http://schemas.microsoft.com/office/drawing/2014/main" id="{7A988922-4D4E-8C90-FFBB-2D6B1F5DCD11}"/>
              </a:ext>
            </a:extLst>
          </p:cNvPr>
          <p:cNvSpPr txBox="1"/>
          <p:nvPr/>
        </p:nvSpPr>
        <p:spPr>
          <a:xfrm>
            <a:off x="234362" y="3238268"/>
            <a:ext cx="3586048" cy="892552"/>
          </a:xfrm>
          <a:prstGeom prst="rect">
            <a:avLst/>
          </a:prstGeom>
          <a:noFill/>
          <a:ln>
            <a:noFill/>
          </a:ln>
          <a:effectLst/>
        </p:spPr>
        <p:txBody>
          <a:bodyPr wrap="square" rtlCol="0" anchor="ctr">
            <a:spAutoFit/>
          </a:bodyPr>
          <a:lstStyle/>
          <a:p>
            <a:pPr algn="l" defTabSz="128565" rtl="0"/>
            <a:r>
              <a:rPr lang="en-US" sz="2600"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O que o </a:t>
            </a:r>
            <a:r>
              <a:rPr lang="en-US" sz="2600"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seu</a:t>
            </a:r>
            <a:r>
              <a:rPr lang="en-US" sz="2600"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 </a:t>
            </a:r>
            <a:r>
              <a:rPr lang="en-US" sz="2600"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corpo</a:t>
            </a:r>
            <a:r>
              <a:rPr lang="en-US" sz="2600"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 </a:t>
            </a:r>
            <a:r>
              <a:rPr lang="en-US" sz="2600" kern="1200" dirty="0" err="1">
                <a:solidFill>
                  <a:srgbClr val="E5FFC5"/>
                </a:solidFill>
                <a:latin typeface="Arial" panose="020B0604020202020204" pitchFamily="34" charset="0"/>
                <a:ea typeface="Helvetica Neue Condensed" panose="02000503000000020004" pitchFamily="2" charset="0"/>
                <a:cs typeface="Arial" panose="020B0604020202020204" pitchFamily="34" charset="0"/>
              </a:rPr>
              <a:t>precisa</a:t>
            </a:r>
            <a:r>
              <a:rPr lang="en-US" sz="2600" kern="1200" dirty="0">
                <a:solidFill>
                  <a:srgbClr val="E5FFC5"/>
                </a:solidFill>
                <a:latin typeface="Arial" panose="020B0604020202020204" pitchFamily="34" charset="0"/>
                <a:ea typeface="Helvetica Neue Condensed" panose="02000503000000020004" pitchFamily="2" charset="0"/>
                <a:cs typeface="Arial" panose="020B0604020202020204" pitchFamily="34" charset="0"/>
              </a:rPr>
              <a:t>:</a:t>
            </a:r>
          </a:p>
        </p:txBody>
      </p:sp>
      <p:cxnSp>
        <p:nvCxnSpPr>
          <p:cNvPr id="23" name="Straight Connector 22">
            <a:extLst>
              <a:ext uri="{FF2B5EF4-FFF2-40B4-BE49-F238E27FC236}">
                <a16:creationId xmlns:a16="http://schemas.microsoft.com/office/drawing/2014/main" id="{699DFA43-298F-BA42-BC10-751A15C34FE9}"/>
              </a:ext>
            </a:extLst>
          </p:cNvPr>
          <p:cNvCxnSpPr>
            <a:cxnSpLocks/>
          </p:cNvCxnSpPr>
          <p:nvPr/>
        </p:nvCxnSpPr>
        <p:spPr>
          <a:xfrm>
            <a:off x="305339" y="3268167"/>
            <a:ext cx="3261649" cy="0"/>
          </a:xfrm>
          <a:prstGeom prst="line">
            <a:avLst/>
          </a:prstGeom>
          <a:ln w="9525">
            <a:solidFill>
              <a:srgbClr val="E5FFC5"/>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4D1EFCD-8B17-4032-C123-F8D782AFAF62}"/>
              </a:ext>
            </a:extLst>
          </p:cNvPr>
          <p:cNvSpPr/>
          <p:nvPr/>
        </p:nvSpPr>
        <p:spPr>
          <a:xfrm>
            <a:off x="5247861" y="1755913"/>
            <a:ext cx="1550504" cy="1550504"/>
          </a:xfrm>
          <a:prstGeom prst="ellipse">
            <a:avLst/>
          </a:prstGeom>
          <a:solidFill>
            <a:srgbClr val="E5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9" name="Picture 8">
            <a:extLst>
              <a:ext uri="{FF2B5EF4-FFF2-40B4-BE49-F238E27FC236}">
                <a16:creationId xmlns:a16="http://schemas.microsoft.com/office/drawing/2014/main" id="{792A57DA-4F5D-48E5-B5D8-FEE30FEBE1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4154" y="2022358"/>
            <a:ext cx="518172" cy="1017614"/>
          </a:xfrm>
          <a:prstGeom prst="rect">
            <a:avLst/>
          </a:prstGeom>
        </p:spPr>
      </p:pic>
      <p:pic>
        <p:nvPicPr>
          <p:cNvPr id="3" name="Graphic 2">
            <a:extLst>
              <a:ext uri="{FF2B5EF4-FFF2-40B4-BE49-F238E27FC236}">
                <a16:creationId xmlns:a16="http://schemas.microsoft.com/office/drawing/2014/main" id="{B000A71C-9889-4B4B-B8C0-8FB9F5D0B9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8449" y="4702772"/>
            <a:ext cx="875100" cy="242111"/>
          </a:xfrm>
          <a:prstGeom prst="rect">
            <a:avLst/>
          </a:prstGeom>
        </p:spPr>
      </p:pic>
    </p:spTree>
    <p:extLst>
      <p:ext uri="{BB962C8B-B14F-4D97-AF65-F5344CB8AC3E}">
        <p14:creationId xmlns:p14="http://schemas.microsoft.com/office/powerpoint/2010/main" val="242973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1639</TotalTime>
  <Words>6358</Words>
  <Application>Microsoft Office PowerPoint</Application>
  <PresentationFormat>On-screen Show (16:9)</PresentationFormat>
  <Paragraphs>400</Paragraphs>
  <Slides>31</Slides>
  <Notes>31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Arial Black</vt:lpstr>
      <vt:lpstr>Arial Nova</vt:lpstr>
      <vt:lpstr>Calibri</vt:lpstr>
      <vt:lpstr>GT Walsheim Pro Light</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Herbalife Nutrition Opportunity Meeting Classic (PDF)</dc:title>
  <dc:subject>Make your next Herbalife Opportunity Meeting (HOM) an event to remember with this comprehensive and engaging presentation. (PDF Format)</dc:subject>
  <dc:creator>Irina Shevchenko</dc:creator>
  <cp:lastModifiedBy>Bruna Correia</cp:lastModifiedBy>
  <cp:revision>19</cp:revision>
  <cp:lastPrinted>2022-11-09T19:57:44Z</cp:lastPrinted>
  <dcterms:created xsi:type="dcterms:W3CDTF">2022-11-02T18:11:07Z</dcterms:created>
  <dcterms:modified xsi:type="dcterms:W3CDTF">2023-07-11T17:44:56Z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2022-09-27T00:00:00Z</vt:filetime>
  </property>
  <property fmtid="{D5CDD505-2E9C-101B-9397-08002B2CF9AE}" pid="3" name="Creator">
    <vt:lpwstr>PowerPoint</vt:lpwstr>
  </property>
  <property fmtid="{D5CDD505-2E9C-101B-9397-08002B2CF9AE}" pid="4" name="LastSaved">
    <vt:filetime>2022-11-02T00:00:00Z</vt:filetime>
  </property>
  <property fmtid="{D5CDD505-2E9C-101B-9397-08002B2CF9AE}" pid="5" name="Producer">
    <vt:lpwstr>macOS Version 11.6.5 (Build 20G527) Quartz PDFContext</vt:lpwstr>
  </property>
</Properties>
</file>